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637598425196857"/>
          <c:y val="9.769685039370099E-2"/>
          <c:w val="0.57559405074365699"/>
          <c:h val="0.645773549139691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заельц.парк</c:v>
                </c:pt>
                <c:pt idx="1">
                  <c:v>сосн. Бор</c:v>
                </c:pt>
                <c:pt idx="2">
                  <c:v>центр. Парк</c:v>
                </c:pt>
                <c:pt idx="3">
                  <c:v>зоопарк</c:v>
                </c:pt>
                <c:pt idx="4">
                  <c:v>б. роща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мальчики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заельц.парк</c:v>
                </c:pt>
                <c:pt idx="1">
                  <c:v>сосн. Бор</c:v>
                </c:pt>
                <c:pt idx="2">
                  <c:v>центр. Парк</c:v>
                </c:pt>
                <c:pt idx="3">
                  <c:v>зоопарк</c:v>
                </c:pt>
                <c:pt idx="4">
                  <c:v>б. роща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девочки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заельц.парк</c:v>
                </c:pt>
                <c:pt idx="1">
                  <c:v>сосн. Бор</c:v>
                </c:pt>
                <c:pt idx="2">
                  <c:v>центр. Парк</c:v>
                </c:pt>
                <c:pt idx="3">
                  <c:v>зоопарк</c:v>
                </c:pt>
                <c:pt idx="4">
                  <c:v>б. роща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заельц.парк</c:v>
                </c:pt>
                <c:pt idx="1">
                  <c:v>сосн. Бор</c:v>
                </c:pt>
                <c:pt idx="2">
                  <c:v>центр. Парк</c:v>
                </c:pt>
                <c:pt idx="3">
                  <c:v>зоопарк</c:v>
                </c:pt>
                <c:pt idx="4">
                  <c:v>б. роща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</c:ser>
        <c:shape val="cylinder"/>
        <c:axId val="50905856"/>
        <c:axId val="50907392"/>
        <c:axId val="21073920"/>
      </c:bar3DChart>
      <c:catAx>
        <c:axId val="50905856"/>
        <c:scaling>
          <c:orientation val="minMax"/>
        </c:scaling>
        <c:delete val="1"/>
        <c:axPos val="b"/>
        <c:tickLblPos val="nextTo"/>
        <c:crossAx val="50907392"/>
        <c:crosses val="autoZero"/>
        <c:auto val="1"/>
        <c:lblAlgn val="ctr"/>
        <c:lblOffset val="100"/>
      </c:catAx>
      <c:valAx>
        <c:axId val="50907392"/>
        <c:scaling>
          <c:orientation val="minMax"/>
        </c:scaling>
        <c:axPos val="l"/>
        <c:majorGridlines/>
        <c:numFmt formatCode="General" sourceLinked="1"/>
        <c:tickLblPos val="nextTo"/>
        <c:crossAx val="50905856"/>
        <c:crosses val="autoZero"/>
        <c:crossBetween val="between"/>
      </c:valAx>
      <c:serAx>
        <c:axId val="21073920"/>
        <c:scaling>
          <c:orientation val="minMax"/>
        </c:scaling>
        <c:delete val="1"/>
        <c:axPos val="b"/>
        <c:tickLblPos val="nextTo"/>
        <c:crossAx val="50907392"/>
        <c:crosses val="autoZero"/>
      </c:serAx>
    </c:plotArea>
    <c:legend>
      <c:legendPos val="r"/>
      <c:layout>
        <c:manualLayout>
          <c:xMode val="edge"/>
          <c:yMode val="edge"/>
          <c:x val="0.7728014684670319"/>
          <c:y val="0.38916141976060548"/>
          <c:w val="0.15608791813393674"/>
          <c:h val="0.205515586919633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Бюджет для гостей парка соснового бора</c:v>
                </c:pt>
              </c:strCache>
            </c:strRef>
          </c:tx>
          <c:val>
            <c:numRef>
              <c:f>Лист1!$B$1:$I$1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</c:strCache>
            </c:strRef>
          </c:tx>
          <c:val>
            <c:numRef>
              <c:f>Лист1!$B$2:$I$2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</c:strCache>
            </c:strRef>
          </c:tx>
          <c:val>
            <c:numRef>
              <c:f>Лист1!$B$3:$I$3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Лист1!$A$4</c:f>
              <c:strCache>
                <c:ptCount val="1"/>
                <c:pt idx="0">
                  <c:v>еда</c:v>
                </c:pt>
              </c:strCache>
            </c:strRef>
          </c:tx>
          <c:val>
            <c:numRef>
              <c:f>Лист1!$B$4:$I$4</c:f>
              <c:numCache>
                <c:formatCode>General</c:formatCode>
                <c:ptCount val="8"/>
                <c:pt idx="0">
                  <c:v>240</c:v>
                </c:pt>
                <c:pt idx="1">
                  <c:v>200</c:v>
                </c:pt>
                <c:pt idx="2">
                  <c:v>160</c:v>
                </c:pt>
                <c:pt idx="3">
                  <c:v>600</c:v>
                </c:pt>
              </c:numCache>
            </c:numRef>
          </c:val>
        </c:ser>
        <c:ser>
          <c:idx val="4"/>
          <c:order val="4"/>
          <c:tx>
            <c:strRef>
              <c:f>Лист1!$A$5</c:f>
              <c:strCache>
                <c:ptCount val="1"/>
                <c:pt idx="0">
                  <c:v>аттракционы</c:v>
                </c:pt>
              </c:strCache>
            </c:strRef>
          </c:tx>
          <c:val>
            <c:numRef>
              <c:f>Лист1!$B$5:$I$5</c:f>
              <c:numCache>
                <c:formatCode>General</c:formatCode>
                <c:ptCount val="8"/>
                <c:pt idx="0">
                  <c:v>420</c:v>
                </c:pt>
                <c:pt idx="1">
                  <c:v>160</c:v>
                </c:pt>
                <c:pt idx="2">
                  <c:v>360</c:v>
                </c:pt>
                <c:pt idx="3">
                  <c:v>940</c:v>
                </c:pt>
              </c:numCache>
            </c:numRef>
          </c:val>
        </c:ser>
        <c:axId val="56178944"/>
        <c:axId val="56197120"/>
      </c:barChart>
      <c:catAx>
        <c:axId val="56178944"/>
        <c:scaling>
          <c:orientation val="minMax"/>
        </c:scaling>
        <c:axPos val="b"/>
        <c:tickLblPos val="nextTo"/>
        <c:crossAx val="56197120"/>
        <c:crosses val="autoZero"/>
        <c:auto val="1"/>
        <c:lblAlgn val="ctr"/>
        <c:lblOffset val="100"/>
      </c:catAx>
      <c:valAx>
        <c:axId val="56197120"/>
        <c:scaling>
          <c:orientation val="minMax"/>
        </c:scaling>
        <c:axPos val="l"/>
        <c:majorGridlines/>
        <c:numFmt formatCode="General" sourceLinked="1"/>
        <c:tickLblPos val="nextTo"/>
        <c:crossAx val="5617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81671041119951"/>
          <c:y val="0"/>
          <c:w val="0.31584995625546852"/>
          <c:h val="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429684" cy="239554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Приготовили: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Конева Соня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Тарасенко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Кристина,Дейс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Виола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иГладышев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Илья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929066"/>
            <a:ext cx="4501692" cy="26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71744"/>
            <a:ext cx="2928958" cy="390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3905251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/>
              <a:t>Сосновый бор</a:t>
            </a:r>
            <a:endParaRPr lang="ru-RU" sz="66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2928958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28597" y="1928802"/>
            <a:ext cx="464347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сосновом бору можно отдохнуть и  покататься на аттракционах!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835824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Сосновый бор превосходит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Все парки города Новосибирска</a:t>
            </a: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91526">
            <a:off x="115938" y="2836002"/>
            <a:ext cx="3143246" cy="159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7522">
            <a:off x="3993231" y="2780505"/>
            <a:ext cx="3076566" cy="204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11800">
            <a:off x="6304749" y="4317141"/>
            <a:ext cx="2667002" cy="20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26043">
            <a:off x="507955" y="4499146"/>
            <a:ext cx="2524127" cy="18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23337">
            <a:off x="3344932" y="4636008"/>
            <a:ext cx="2571748" cy="1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642918"/>
            <a:ext cx="657229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Выберете для себя любой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Парк и соответствуйте именно ему !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2905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8195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86190"/>
            <a:ext cx="4036224" cy="25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32147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Знаки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69" y="1142984"/>
          <a:ext cx="8001060" cy="4318015"/>
        </p:xfrm>
        <a:graphic>
          <a:graphicData uri="http://schemas.openxmlformats.org/drawingml/2006/table">
            <a:tbl>
              <a:tblPr/>
              <a:tblGrid>
                <a:gridCol w="999807"/>
                <a:gridCol w="999807"/>
                <a:gridCol w="999807"/>
                <a:gridCol w="999807"/>
                <a:gridCol w="999807"/>
                <a:gridCol w="1000675"/>
                <a:gridCol w="1000675"/>
                <a:gridCol w="1000675"/>
              </a:tblGrid>
              <a:tr h="533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Чт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Сб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Проведение конкурса  «Дети весны»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30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33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Конкурс в честь когого либо праздника(9 мая)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63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baseline="-25000">
                          <a:solidFill>
                            <a:srgbClr val="548DD4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65153" marR="6515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8143932" cy="840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План работы соснового бора на месяц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2052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14546" y="2214554"/>
            <a:ext cx="285752" cy="416381"/>
          </a:xfrm>
          <a:prstGeom prst="rect">
            <a:avLst/>
          </a:prstGeom>
          <a:noFill/>
        </p:spPr>
      </p:pic>
      <p:pic>
        <p:nvPicPr>
          <p:cNvPr id="2051" name="Рисунок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4892" y="3929066"/>
            <a:ext cx="760098" cy="452439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71670" y="5572141"/>
            <a:ext cx="5929354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1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Счастливого вам посещения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8001024" y="5500702"/>
            <a:ext cx="990600" cy="1085850"/>
          </a:xfrm>
          <a:prstGeom prst="smileyFace">
            <a:avLst>
              <a:gd name="adj" fmla="val 4653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85720" y="5786454"/>
            <a:ext cx="192882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-обычные дни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*-выходные дни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286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428604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Опрос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357298"/>
          <a:ext cx="821537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357166"/>
            <a:ext cx="2589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Бюджет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214422"/>
          <a:ext cx="792961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Визитка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714488"/>
            <a:ext cx="6715172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90490"/>
            <a:ext cx="3929090" cy="30068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20053683">
            <a:off x="1139580" y="2785669"/>
            <a:ext cx="69294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вы не знаете где отдохнуть приходите в сосновый бор мы будем всегда вам рады 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3214687"/>
            <a:ext cx="24288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Соня 271-78-40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140</Words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Парк</vt:lpstr>
      <vt:lpstr>Сосновый бор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</dc:title>
  <cp:lastModifiedBy>Teacher</cp:lastModifiedBy>
  <cp:revision>27</cp:revision>
  <dcterms:modified xsi:type="dcterms:W3CDTF">2012-05-29T08:07:44Z</dcterms:modified>
</cp:coreProperties>
</file>