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5" autoAdjust="0"/>
    <p:restoredTop sz="9462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56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30"/>
  <c:chart>
    <c:title>
      <c:layout>
        <c:manualLayout>
          <c:xMode val="edge"/>
          <c:yMode val="edge"/>
          <c:x val="0.1656993095093266"/>
          <c:y val="1.7359853357081248E-2"/>
        </c:manualLayout>
      </c:layout>
    </c:title>
    <c:view3D>
      <c:rotX val="30"/>
      <c:perspective val="30"/>
    </c:view3D>
    <c:plotArea>
      <c:layout/>
      <c:pie3DChart>
        <c:varyColors val="1"/>
        <c:ser>
          <c:idx val="0"/>
          <c:order val="0"/>
          <c:tx>
            <c:strRef>
              <c:f>Лист1!$B$1</c:f>
              <c:strCache>
                <c:ptCount val="1"/>
                <c:pt idx="0">
                  <c:v>Результаты первого опроса</c:v>
                </c:pt>
              </c:strCache>
            </c:strRef>
          </c:tx>
          <c:cat>
            <c:strRef>
              <c:f>Лист1!$A$2:$A$3</c:f>
              <c:strCache>
                <c:ptCount val="2"/>
                <c:pt idx="0">
                  <c:v>знают</c:v>
                </c:pt>
                <c:pt idx="1">
                  <c:v>не знают</c:v>
                </c:pt>
              </c:strCache>
            </c:strRef>
          </c:cat>
          <c:val>
            <c:numRef>
              <c:f>Лист1!$B$2:$B$3</c:f>
              <c:numCache>
                <c:formatCode>General</c:formatCode>
                <c:ptCount val="2"/>
                <c:pt idx="0">
                  <c:v>16</c:v>
                </c:pt>
                <c:pt idx="1">
                  <c:v>11</c:v>
                </c:pt>
              </c:numCache>
            </c:numRef>
          </c:val>
        </c:ser>
      </c:pie3DChart>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30"/>
  <c:chart>
    <c:title>
      <c:layout/>
    </c:title>
    <c:view3D>
      <c:rotX val="30"/>
      <c:perspective val="30"/>
    </c:view3D>
    <c:plotArea>
      <c:layout/>
      <c:pie3DChart>
        <c:varyColors val="1"/>
        <c:ser>
          <c:idx val="0"/>
          <c:order val="0"/>
          <c:tx>
            <c:strRef>
              <c:f>Лист1!$B$1</c:f>
              <c:strCache>
                <c:ptCount val="1"/>
                <c:pt idx="0">
                  <c:v>Результвты второго опроса</c:v>
                </c:pt>
              </c:strCache>
            </c:strRef>
          </c:tx>
          <c:cat>
            <c:strRef>
              <c:f>Лист1!$A$2:$A$3</c:f>
              <c:strCache>
                <c:ptCount val="2"/>
                <c:pt idx="0">
                  <c:v>знают</c:v>
                </c:pt>
                <c:pt idx="1">
                  <c:v>не знают</c:v>
                </c:pt>
              </c:strCache>
            </c:strRef>
          </c:cat>
          <c:val>
            <c:numRef>
              <c:f>Лист1!$B$2:$B$3</c:f>
              <c:numCache>
                <c:formatCode>General</c:formatCode>
                <c:ptCount val="2"/>
                <c:pt idx="0">
                  <c:v>10</c:v>
                </c:pt>
                <c:pt idx="1">
                  <c:v>6</c:v>
                </c:pt>
              </c:numCache>
            </c:numRef>
          </c:val>
        </c:ser>
      </c:pie3DChart>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29.05.2012</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29.05.2012</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nsk.sibnovosti.ru/pictures/0372/4245/v_novosibirske_potushen_krupnyy_pozhar_na_sklade_s_goryuchimi_veschestvami.jpg"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aa.ecn.cz/img_upload/e6ffb6c50bc1424ab10ecf09e063cd63/albums/userpics/10020/sucha_puda01.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limatgate.files.wordpress.com/2011/09/264.jpg?w=630&amp;h=382"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kabu.ru/uploads/posts/2010-09/1285043251_acid_leak_in_china_12.jp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hervi-kaliforn.at.ua/_ph/3/555317501.jp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igpicture.ru/wp-content/uploads/2011/03/1025.jp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ppraisalnewsonline.typepad.com/photos/uncategorized/disastnature_2.jp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afixit.com/natural_disasters.jp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kp.ru/f/3/image/74/35/843574.jp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214422"/>
            <a:ext cx="7772400" cy="1828800"/>
          </a:xfrm>
        </p:spPr>
        <p:txBody>
          <a:bodyPr/>
          <a:lstStyle/>
          <a:p>
            <a:r>
              <a:rPr lang="ru-RU" dirty="0" smtClean="0">
                <a:solidFill>
                  <a:schemeClr val="bg1">
                    <a:lumMod val="50000"/>
                  </a:schemeClr>
                </a:solidFill>
              </a:rPr>
              <a:t>Стихийные бедствия</a:t>
            </a:r>
            <a:endParaRPr lang="ru-RU" dirty="0">
              <a:solidFill>
                <a:schemeClr val="bg1">
                  <a:lumMod val="50000"/>
                </a:schemeClr>
              </a:solidFill>
            </a:endParaRPr>
          </a:p>
        </p:txBody>
      </p:sp>
      <p:sp>
        <p:nvSpPr>
          <p:cNvPr id="3" name="Подзаголовок 2"/>
          <p:cNvSpPr>
            <a:spLocks noGrp="1"/>
          </p:cNvSpPr>
          <p:nvPr>
            <p:ph type="subTitle" idx="1"/>
          </p:nvPr>
        </p:nvSpPr>
        <p:spPr>
          <a:xfrm>
            <a:off x="357158" y="4286256"/>
            <a:ext cx="8486748" cy="914400"/>
          </a:xfrm>
        </p:spPr>
        <p:txBody>
          <a:bodyPr>
            <a:normAutofit lnSpcReduction="10000"/>
          </a:bodyPr>
          <a:lstStyle/>
          <a:p>
            <a:pPr algn="ctr"/>
            <a:r>
              <a:rPr lang="ru-RU" dirty="0" smtClean="0"/>
              <a:t>Работу выполнили: </a:t>
            </a:r>
            <a:r>
              <a:rPr lang="ru-RU" dirty="0" err="1" smtClean="0"/>
              <a:t>Пакуш</a:t>
            </a:r>
            <a:r>
              <a:rPr lang="ru-RU" dirty="0" smtClean="0"/>
              <a:t> Елизавета, Мамаева Елизавета, Чуба Евгений, </a:t>
            </a:r>
            <a:r>
              <a:rPr lang="ru-RU" dirty="0" err="1" smtClean="0"/>
              <a:t>Дудникова</a:t>
            </a:r>
            <a:r>
              <a:rPr lang="ru-RU" dirty="0" smtClean="0"/>
              <a:t> Ангелина, </a:t>
            </a:r>
            <a:r>
              <a:rPr lang="ru-RU" dirty="0" err="1" smtClean="0"/>
              <a:t>Ворохова</a:t>
            </a:r>
            <a:r>
              <a:rPr lang="ru-RU" dirty="0" smtClean="0"/>
              <a:t> </a:t>
            </a:r>
            <a:r>
              <a:rPr lang="ru-RU" dirty="0" err="1" smtClean="0"/>
              <a:t>Эльза</a:t>
            </a:r>
            <a:r>
              <a:rPr lang="ru-RU" dirty="0" smtClean="0"/>
              <a:t>, </a:t>
            </a:r>
            <a:r>
              <a:rPr lang="ru-RU" dirty="0" err="1" smtClean="0"/>
              <a:t>Сибирцева</a:t>
            </a:r>
            <a:r>
              <a:rPr lang="ru-RU" dirty="0" smtClean="0"/>
              <a:t> Алиса</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571480"/>
            <a:ext cx="2971800" cy="914400"/>
          </a:xfrm>
        </p:spPr>
        <p:txBody>
          <a:bodyPr/>
          <a:lstStyle/>
          <a:p>
            <a:r>
              <a:rPr lang="ru-RU" dirty="0" smtClean="0">
                <a:solidFill>
                  <a:schemeClr val="bg1">
                    <a:lumMod val="50000"/>
                  </a:schemeClr>
                </a:solidFill>
              </a:rPr>
              <a:t>Пожары</a:t>
            </a:r>
            <a:endParaRPr lang="ru-RU" dirty="0">
              <a:solidFill>
                <a:schemeClr val="bg1">
                  <a:lumMod val="50000"/>
                </a:schemeClr>
              </a:solidFill>
            </a:endParaRPr>
          </a:p>
        </p:txBody>
      </p:sp>
      <p:sp>
        <p:nvSpPr>
          <p:cNvPr id="4" name="Содержимое 3"/>
          <p:cNvSpPr>
            <a:spLocks noGrp="1"/>
          </p:cNvSpPr>
          <p:nvPr>
            <p:ph sz="half" idx="1"/>
          </p:nvPr>
        </p:nvSpPr>
        <p:spPr>
          <a:xfrm>
            <a:off x="428596" y="1643050"/>
            <a:ext cx="3857651" cy="4011496"/>
          </a:xfrm>
        </p:spPr>
        <p:txBody>
          <a:bodyPr>
            <a:normAutofit/>
          </a:bodyPr>
          <a:lstStyle/>
          <a:p>
            <a:pPr algn="ctr">
              <a:buNone/>
            </a:pPr>
            <a:r>
              <a:rPr lang="ru-RU" sz="1800" b="1" dirty="0" smtClean="0">
                <a:solidFill>
                  <a:schemeClr val="tx2">
                    <a:lumMod val="90000"/>
                    <a:lumOff val="10000"/>
                  </a:schemeClr>
                </a:solidFill>
              </a:rPr>
              <a:t>Пожар</a:t>
            </a:r>
            <a:r>
              <a:rPr lang="ru-RU" sz="1800" dirty="0" smtClean="0">
                <a:solidFill>
                  <a:schemeClr val="tx2">
                    <a:lumMod val="90000"/>
                    <a:lumOff val="10000"/>
                  </a:schemeClr>
                </a:solidFill>
              </a:rPr>
              <a:t> — неконтролируемый процесс горения, причиняющий материальный ущерб, вред жизни и здоровью людей, интересам общества и государства.</a:t>
            </a:r>
          </a:p>
          <a:p>
            <a:pPr algn="ctr">
              <a:buNone/>
            </a:pPr>
            <a:endParaRPr lang="ru-RU" sz="1800" dirty="0">
              <a:solidFill>
                <a:schemeClr val="tx2">
                  <a:lumMod val="90000"/>
                  <a:lumOff val="10000"/>
                </a:schemeClr>
              </a:solidFill>
            </a:endParaRPr>
          </a:p>
        </p:txBody>
      </p:sp>
      <p:pic>
        <p:nvPicPr>
          <p:cNvPr id="1026" name="Picture 2" descr="Картинка 1 из 70271">
            <a:hlinkClick r:id="rId2"/>
          </p:cNvPr>
          <p:cNvPicPr>
            <a:picLocks noChangeAspect="1" noChangeArrowheads="1"/>
          </p:cNvPicPr>
          <p:nvPr/>
        </p:nvPicPr>
        <p:blipFill>
          <a:blip r:embed="rId3"/>
          <a:srcRect/>
          <a:stretch>
            <a:fillRect/>
          </a:stretch>
        </p:blipFill>
        <p:spPr bwMode="auto">
          <a:xfrm>
            <a:off x="4714876" y="1428736"/>
            <a:ext cx="3674126" cy="3119436"/>
          </a:xfrm>
          <a:prstGeom prst="rect">
            <a:avLst/>
          </a:prstGeom>
          <a:noFill/>
        </p:spPr>
      </p:pic>
      <p:sp>
        <p:nvSpPr>
          <p:cNvPr id="6" name="Заголовок 1"/>
          <p:cNvSpPr txBox="1">
            <a:spLocks/>
          </p:cNvSpPr>
          <p:nvPr/>
        </p:nvSpPr>
        <p:spPr>
          <a:xfrm>
            <a:off x="5143504" y="4286256"/>
            <a:ext cx="297180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1600" b="1" dirty="0" smtClean="0">
                <a:solidFill>
                  <a:schemeClr val="bg1">
                    <a:lumMod val="50000"/>
                  </a:schemeClr>
                </a:solidFill>
                <a:effectLst>
                  <a:outerShdw blurRad="53975" dist="22860" dir="5400000" algn="tl" rotWithShape="0">
                    <a:srgbClr val="000000">
                      <a:alpha val="55000"/>
                    </a:srgbClr>
                  </a:outerShdw>
                </a:effectLst>
                <a:latin typeface="+mj-lt"/>
                <a:ea typeface="+mj-ea"/>
                <a:cs typeface="+mj-cs"/>
              </a:rPr>
              <a:t>Пожар в Новосибирске</a:t>
            </a:r>
            <a:endParaRPr kumimoji="0" lang="ru-RU" sz="1600" b="1" i="0" u="none" strike="noStrike" kern="1200" cap="none" spc="0" normalizeH="0" baseline="0" noProof="0" dirty="0">
              <a:ln>
                <a:noFill/>
              </a:ln>
              <a:solidFill>
                <a:schemeClr val="bg1">
                  <a:lumMod val="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571480"/>
            <a:ext cx="2971800" cy="914400"/>
          </a:xfrm>
        </p:spPr>
        <p:txBody>
          <a:bodyPr/>
          <a:lstStyle/>
          <a:p>
            <a:r>
              <a:rPr lang="ru-RU" dirty="0" smtClean="0">
                <a:solidFill>
                  <a:schemeClr val="bg1">
                    <a:lumMod val="50000"/>
                  </a:schemeClr>
                </a:solidFill>
              </a:rPr>
              <a:t>Эрозия почв</a:t>
            </a:r>
            <a:endParaRPr lang="ru-RU" dirty="0">
              <a:solidFill>
                <a:schemeClr val="bg1">
                  <a:lumMod val="50000"/>
                </a:schemeClr>
              </a:solidFill>
            </a:endParaRPr>
          </a:p>
        </p:txBody>
      </p:sp>
      <p:sp>
        <p:nvSpPr>
          <p:cNvPr id="4" name="Содержимое 3"/>
          <p:cNvSpPr>
            <a:spLocks noGrp="1"/>
          </p:cNvSpPr>
          <p:nvPr>
            <p:ph sz="half" idx="1"/>
          </p:nvPr>
        </p:nvSpPr>
        <p:spPr>
          <a:xfrm>
            <a:off x="714348" y="1571612"/>
            <a:ext cx="3857652" cy="4724402"/>
          </a:xfrm>
        </p:spPr>
        <p:txBody>
          <a:bodyPr>
            <a:normAutofit/>
          </a:bodyPr>
          <a:lstStyle/>
          <a:p>
            <a:pPr algn="ctr">
              <a:buNone/>
            </a:pPr>
            <a:r>
              <a:rPr lang="ru-RU" sz="1800" dirty="0" smtClean="0">
                <a:solidFill>
                  <a:schemeClr val="tx2">
                    <a:lumMod val="90000"/>
                    <a:lumOff val="10000"/>
                  </a:schemeClr>
                </a:solidFill>
              </a:rPr>
              <a:t>Эрозия почвы — разрушение и снос верхних наиболее плодородных горизонтов почвы в результате действия воды и ветра.</a:t>
            </a:r>
          </a:p>
          <a:p>
            <a:pPr algn="ctr">
              <a:buNone/>
            </a:pPr>
            <a:endParaRPr lang="ru-RU" sz="1800" dirty="0">
              <a:solidFill>
                <a:schemeClr val="tx2">
                  <a:lumMod val="90000"/>
                  <a:lumOff val="10000"/>
                </a:schemeClr>
              </a:solidFill>
            </a:endParaRPr>
          </a:p>
        </p:txBody>
      </p:sp>
      <p:pic>
        <p:nvPicPr>
          <p:cNvPr id="22530" name="Picture 2" descr="Картинка 4 из 5042">
            <a:hlinkClick r:id="rId2"/>
          </p:cNvPr>
          <p:cNvPicPr>
            <a:picLocks noChangeAspect="1" noChangeArrowheads="1"/>
          </p:cNvPicPr>
          <p:nvPr/>
        </p:nvPicPr>
        <p:blipFill>
          <a:blip r:embed="rId3" cstate="print"/>
          <a:srcRect/>
          <a:stretch>
            <a:fillRect/>
          </a:stretch>
        </p:blipFill>
        <p:spPr bwMode="auto">
          <a:xfrm>
            <a:off x="4714876" y="1214422"/>
            <a:ext cx="3857652" cy="3571900"/>
          </a:xfrm>
          <a:prstGeom prst="rect">
            <a:avLst/>
          </a:prstGeom>
          <a:noFill/>
        </p:spPr>
      </p:pic>
      <p:sp>
        <p:nvSpPr>
          <p:cNvPr id="6" name="Заголовок 1"/>
          <p:cNvSpPr txBox="1">
            <a:spLocks/>
          </p:cNvSpPr>
          <p:nvPr/>
        </p:nvSpPr>
        <p:spPr>
          <a:xfrm>
            <a:off x="4643438" y="4500570"/>
            <a:ext cx="428628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bg1">
                    <a:lumMod val="50000"/>
                  </a:schemeClr>
                </a:solidFill>
                <a:effectLst>
                  <a:outerShdw blurRad="53975" dist="22860" dir="5400000" algn="tl" rotWithShape="0">
                    <a:srgbClr val="000000">
                      <a:alpha val="55000"/>
                    </a:srgbClr>
                  </a:outerShdw>
                </a:effectLst>
                <a:uLnTx/>
                <a:uFillTx/>
                <a:latin typeface="+mj-lt"/>
                <a:ea typeface="+mj-ea"/>
                <a:cs typeface="+mj-cs"/>
              </a:rPr>
              <a:t>Земля</a:t>
            </a:r>
            <a:r>
              <a:rPr kumimoji="0" lang="ru-RU" sz="1600" b="1" i="0" u="none" strike="noStrike" kern="1200" cap="none" spc="0" normalizeH="0" noProof="0" dirty="0" smtClean="0">
                <a:ln>
                  <a:noFill/>
                </a:ln>
                <a:solidFill>
                  <a:schemeClr val="bg1">
                    <a:lumMod val="50000"/>
                  </a:schemeClr>
                </a:solidFill>
                <a:effectLst>
                  <a:outerShdw blurRad="53975" dist="22860" dir="5400000" algn="tl" rotWithShape="0">
                    <a:srgbClr val="000000">
                      <a:alpha val="55000"/>
                    </a:srgbClr>
                  </a:outerShdw>
                </a:effectLst>
                <a:uLnTx/>
                <a:uFillTx/>
                <a:latin typeface="+mj-lt"/>
                <a:ea typeface="+mj-ea"/>
                <a:cs typeface="+mj-cs"/>
              </a:rPr>
              <a:t> страдающая эрозией почв</a:t>
            </a:r>
            <a:endParaRPr kumimoji="0" lang="ru-RU" sz="1600" b="1" i="0" u="none" strike="noStrike" kern="1200" cap="none" spc="0" normalizeH="0" baseline="0" noProof="0" dirty="0">
              <a:ln>
                <a:noFill/>
              </a:ln>
              <a:solidFill>
                <a:schemeClr val="bg1">
                  <a:lumMod val="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571480"/>
            <a:ext cx="2971800" cy="914400"/>
          </a:xfrm>
        </p:spPr>
        <p:txBody>
          <a:bodyPr/>
          <a:lstStyle/>
          <a:p>
            <a:r>
              <a:rPr lang="ru-RU" dirty="0" smtClean="0">
                <a:solidFill>
                  <a:schemeClr val="bg1">
                    <a:lumMod val="50000"/>
                  </a:schemeClr>
                </a:solidFill>
              </a:rPr>
              <a:t>Землетрясения</a:t>
            </a:r>
            <a:endParaRPr lang="ru-RU" dirty="0">
              <a:solidFill>
                <a:schemeClr val="bg1">
                  <a:lumMod val="50000"/>
                </a:schemeClr>
              </a:solidFill>
            </a:endParaRPr>
          </a:p>
        </p:txBody>
      </p:sp>
      <p:sp>
        <p:nvSpPr>
          <p:cNvPr id="3" name="Текст 2"/>
          <p:cNvSpPr>
            <a:spLocks noGrp="1"/>
          </p:cNvSpPr>
          <p:nvPr>
            <p:ph type="body" idx="2"/>
          </p:nvPr>
        </p:nvSpPr>
        <p:spPr>
          <a:xfrm>
            <a:off x="5643570" y="4714884"/>
            <a:ext cx="2971800" cy="1214446"/>
          </a:xfrm>
        </p:spPr>
        <p:txBody>
          <a:bodyPr>
            <a:normAutofit fontScale="92500" lnSpcReduction="10000"/>
          </a:bodyPr>
          <a:lstStyle/>
          <a:p>
            <a:r>
              <a:rPr lang="ru-RU" dirty="0" smtClean="0">
                <a:solidFill>
                  <a:schemeClr val="tx2">
                    <a:lumMod val="90000"/>
                    <a:lumOff val="10000"/>
                  </a:schemeClr>
                </a:solidFill>
              </a:rPr>
              <a:t>Вы можете перейти по ссылке и просмотреть мультфильм по этой теме.</a:t>
            </a:r>
          </a:p>
          <a:p>
            <a:endParaRPr lang="ru-RU" dirty="0" smtClean="0">
              <a:solidFill>
                <a:schemeClr val="tx2">
                  <a:lumMod val="90000"/>
                  <a:lumOff val="10000"/>
                </a:schemeClr>
              </a:solidFill>
            </a:endParaRPr>
          </a:p>
          <a:p>
            <a:r>
              <a:rPr lang="en-US" dirty="0" smtClean="0">
                <a:solidFill>
                  <a:schemeClr val="tx2">
                    <a:lumMod val="90000"/>
                    <a:lumOff val="10000"/>
                  </a:schemeClr>
                </a:solidFill>
              </a:rPr>
              <a:t>http://www.youtube.com/watch?v=y9_ZtidvdHU</a:t>
            </a:r>
            <a:endParaRPr lang="ru-RU" dirty="0" smtClean="0">
              <a:solidFill>
                <a:schemeClr val="tx2">
                  <a:lumMod val="90000"/>
                  <a:lumOff val="10000"/>
                </a:schemeClr>
              </a:solidFill>
            </a:endParaRPr>
          </a:p>
          <a:p>
            <a:endParaRPr lang="ru-RU" dirty="0">
              <a:solidFill>
                <a:schemeClr val="tx2">
                  <a:lumMod val="90000"/>
                  <a:lumOff val="10000"/>
                </a:schemeClr>
              </a:solidFill>
            </a:endParaRPr>
          </a:p>
        </p:txBody>
      </p:sp>
      <p:sp>
        <p:nvSpPr>
          <p:cNvPr id="4" name="Содержимое 3"/>
          <p:cNvSpPr>
            <a:spLocks noGrp="1"/>
          </p:cNvSpPr>
          <p:nvPr>
            <p:ph sz="half" idx="1"/>
          </p:nvPr>
        </p:nvSpPr>
        <p:spPr>
          <a:xfrm>
            <a:off x="500034" y="1714488"/>
            <a:ext cx="5000660" cy="4724402"/>
          </a:xfrm>
        </p:spPr>
        <p:txBody>
          <a:bodyPr>
            <a:normAutofit/>
          </a:bodyPr>
          <a:lstStyle/>
          <a:p>
            <a:pPr algn="ctr">
              <a:buNone/>
            </a:pPr>
            <a:r>
              <a:rPr lang="ru-RU" sz="1600" dirty="0" smtClean="0">
                <a:solidFill>
                  <a:schemeClr val="tx2">
                    <a:lumMod val="90000"/>
                    <a:lumOff val="10000"/>
                  </a:schemeClr>
                </a:solidFill>
              </a:rPr>
              <a:t>Землетрясение - подземные толчки и колебания поверхности Земли, вызванные естественными причинами (главным образом тектоническими процессами), или (иногда) искусственными процессами (взрывы, заполнение водохранилищ, обрушение подземных полостей горных выработок). Небольшие толчки могут вызываться также подъёмом лавы при вулканических извержениях.</a:t>
            </a:r>
            <a:endParaRPr lang="ru-RU" sz="1600" dirty="0">
              <a:solidFill>
                <a:schemeClr val="tx2">
                  <a:lumMod val="90000"/>
                  <a:lumOff val="10000"/>
                </a:schemeClr>
              </a:solidFill>
            </a:endParaRPr>
          </a:p>
        </p:txBody>
      </p:sp>
      <p:pic>
        <p:nvPicPr>
          <p:cNvPr id="23554" name="Picture 2" descr="C:\Documents and Settings\user7.5FC9FE6CBC8F469\Мои документы\Мои рисунки\250px-Chuetsu_earthquake-earthquake_liquefaction1.jpg"/>
          <p:cNvPicPr>
            <a:picLocks noChangeAspect="1" noChangeArrowheads="1"/>
          </p:cNvPicPr>
          <p:nvPr/>
        </p:nvPicPr>
        <p:blipFill>
          <a:blip r:embed="rId2"/>
          <a:srcRect/>
          <a:stretch>
            <a:fillRect/>
          </a:stretch>
        </p:blipFill>
        <p:spPr bwMode="auto">
          <a:xfrm>
            <a:off x="5429256" y="1785926"/>
            <a:ext cx="3175000" cy="238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3786214" cy="914400"/>
          </a:xfrm>
        </p:spPr>
        <p:txBody>
          <a:bodyPr>
            <a:normAutofit/>
          </a:bodyPr>
          <a:lstStyle/>
          <a:p>
            <a:r>
              <a:rPr lang="ru-RU" sz="3200" dirty="0" smtClean="0">
                <a:solidFill>
                  <a:schemeClr val="bg1">
                    <a:lumMod val="50000"/>
                  </a:schemeClr>
                </a:solidFill>
              </a:rPr>
              <a:t>Всё понятно…</a:t>
            </a:r>
            <a:endParaRPr lang="ru-RU" sz="3200" dirty="0">
              <a:solidFill>
                <a:schemeClr val="bg1">
                  <a:lumMod val="50000"/>
                </a:schemeClr>
              </a:solidFill>
            </a:endParaRPr>
          </a:p>
        </p:txBody>
      </p:sp>
      <p:sp>
        <p:nvSpPr>
          <p:cNvPr id="4" name="Содержимое 3"/>
          <p:cNvSpPr>
            <a:spLocks noGrp="1"/>
          </p:cNvSpPr>
          <p:nvPr>
            <p:ph sz="half" idx="1"/>
          </p:nvPr>
        </p:nvSpPr>
        <p:spPr>
          <a:xfrm>
            <a:off x="428596" y="1785926"/>
            <a:ext cx="3286148" cy="4011496"/>
          </a:xfrm>
        </p:spPr>
        <p:txBody>
          <a:bodyPr>
            <a:normAutofit/>
          </a:bodyPr>
          <a:lstStyle/>
          <a:p>
            <a:pPr algn="ctr">
              <a:buNone/>
            </a:pPr>
            <a:r>
              <a:rPr lang="ru-RU" sz="2000" dirty="0" smtClean="0">
                <a:solidFill>
                  <a:schemeClr val="tx2">
                    <a:lumMod val="90000"/>
                    <a:lumOff val="10000"/>
                  </a:schemeClr>
                </a:solidFill>
              </a:rPr>
              <a:t>Мы очень многое узнали, но теперь возникла проблема: «Как можно спастись от стихийных бедствий?»</a:t>
            </a:r>
            <a:endParaRPr lang="ru-RU" sz="2000" dirty="0">
              <a:solidFill>
                <a:schemeClr val="tx2">
                  <a:lumMod val="90000"/>
                  <a:lumOff val="10000"/>
                </a:schemeClr>
              </a:solidFill>
            </a:endParaRPr>
          </a:p>
        </p:txBody>
      </p:sp>
      <p:pic>
        <p:nvPicPr>
          <p:cNvPr id="1026" name="Picture 2" descr="http://funforkids.ru/pictures/school25/school2521.jpg"/>
          <p:cNvPicPr>
            <a:picLocks noChangeAspect="1" noChangeArrowheads="1"/>
          </p:cNvPicPr>
          <p:nvPr/>
        </p:nvPicPr>
        <p:blipFill>
          <a:blip r:embed="rId2" cstate="print"/>
          <a:srcRect/>
          <a:stretch>
            <a:fillRect/>
          </a:stretch>
        </p:blipFill>
        <p:spPr bwMode="auto">
          <a:xfrm>
            <a:off x="4357686" y="1928802"/>
            <a:ext cx="4143404" cy="27547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85728"/>
            <a:ext cx="6500858" cy="914400"/>
          </a:xfrm>
        </p:spPr>
        <p:txBody>
          <a:bodyPr>
            <a:noAutofit/>
          </a:bodyPr>
          <a:lstStyle/>
          <a:p>
            <a:r>
              <a:rPr lang="ru-RU" sz="3200" dirty="0" smtClean="0">
                <a:solidFill>
                  <a:schemeClr val="bg1">
                    <a:lumMod val="50000"/>
                  </a:schemeClr>
                </a:solidFill>
              </a:rPr>
              <a:t>Спасаемся от урагана!!!</a:t>
            </a:r>
            <a:endParaRPr lang="ru-RU" sz="3200" dirty="0">
              <a:solidFill>
                <a:schemeClr val="bg1">
                  <a:lumMod val="50000"/>
                </a:schemeClr>
              </a:solidFill>
            </a:endParaRPr>
          </a:p>
        </p:txBody>
      </p:sp>
      <p:sp>
        <p:nvSpPr>
          <p:cNvPr id="4" name="Содержимое 3"/>
          <p:cNvSpPr>
            <a:spLocks noGrp="1"/>
          </p:cNvSpPr>
          <p:nvPr>
            <p:ph sz="half" idx="1"/>
          </p:nvPr>
        </p:nvSpPr>
        <p:spPr>
          <a:xfrm>
            <a:off x="785786" y="1285860"/>
            <a:ext cx="3857652" cy="5214974"/>
          </a:xfrm>
        </p:spPr>
        <p:txBody>
          <a:bodyPr>
            <a:noAutofit/>
          </a:bodyPr>
          <a:lstStyle/>
          <a:p>
            <a:pPr algn="ctr">
              <a:buNone/>
            </a:pPr>
            <a:r>
              <a:rPr lang="ru-RU" sz="1600" b="1" dirty="0" smtClean="0">
                <a:solidFill>
                  <a:schemeClr val="tx2">
                    <a:lumMod val="90000"/>
                    <a:lumOff val="10000"/>
                  </a:schemeClr>
                </a:solidFill>
              </a:rPr>
              <a:t>От урагана можно спастись! Не паникуйте, отойдите от окон и займите безопасное место у стен внутренних помещений, в коридоре, у встроенных шкафов, в ванных комнатах, туалете, кладовых, в прочных шкафах, под столами;</a:t>
            </a:r>
            <a:br>
              <a:rPr lang="ru-RU" sz="1600" b="1" dirty="0" smtClean="0">
                <a:solidFill>
                  <a:schemeClr val="tx2">
                    <a:lumMod val="90000"/>
                    <a:lumOff val="10000"/>
                  </a:schemeClr>
                </a:solidFill>
              </a:rPr>
            </a:br>
            <a:r>
              <a:rPr lang="ru-RU" sz="1600" b="1" dirty="0" smtClean="0">
                <a:solidFill>
                  <a:schemeClr val="tx2">
                    <a:lumMod val="90000"/>
                    <a:lumOff val="10000"/>
                  </a:schemeClr>
                </a:solidFill>
              </a:rPr>
              <a:t>- погасите огонь в печах, отключите электроэнергию, закройте краны на газовых сетях.</a:t>
            </a:r>
            <a:br>
              <a:rPr lang="ru-RU" sz="1600" b="1" dirty="0" smtClean="0">
                <a:solidFill>
                  <a:schemeClr val="tx2">
                    <a:lumMod val="90000"/>
                    <a:lumOff val="10000"/>
                  </a:schemeClr>
                </a:solidFill>
              </a:rPr>
            </a:br>
            <a:r>
              <a:rPr lang="ru-RU" sz="1600" b="1" dirty="0" smtClean="0">
                <a:solidFill>
                  <a:schemeClr val="tx2">
                    <a:lumMod val="90000"/>
                    <a:lumOff val="10000"/>
                  </a:schemeClr>
                </a:solidFill>
              </a:rPr>
              <a:t>- по возможности, находитесь в заглубленном укрытии, в убежищах, погребах и т.п.</a:t>
            </a:r>
            <a:endParaRPr lang="ru-RU" sz="1600" b="1" dirty="0">
              <a:solidFill>
                <a:schemeClr val="tx2">
                  <a:lumMod val="90000"/>
                  <a:lumOff val="10000"/>
                </a:schemeClr>
              </a:solidFill>
            </a:endParaRPr>
          </a:p>
        </p:txBody>
      </p:sp>
      <p:pic>
        <p:nvPicPr>
          <p:cNvPr id="25602" name="Picture 2" descr="Картинка 16 из 4029">
            <a:hlinkClick r:id="rId2"/>
          </p:cNvPr>
          <p:cNvPicPr>
            <a:picLocks noChangeAspect="1" noChangeArrowheads="1"/>
          </p:cNvPicPr>
          <p:nvPr/>
        </p:nvPicPr>
        <p:blipFill>
          <a:blip r:embed="rId3"/>
          <a:srcRect/>
          <a:stretch>
            <a:fillRect/>
          </a:stretch>
        </p:blipFill>
        <p:spPr bwMode="auto">
          <a:xfrm>
            <a:off x="4714876" y="2071678"/>
            <a:ext cx="3890165" cy="23574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0"/>
            <a:ext cx="8183880" cy="1051560"/>
          </a:xfrm>
        </p:spPr>
        <p:txBody>
          <a:bodyPr>
            <a:noAutofit/>
          </a:bodyPr>
          <a:lstStyle/>
          <a:p>
            <a:pPr algn="ctr"/>
            <a:r>
              <a:rPr lang="ru-RU" sz="3200" dirty="0" smtClean="0">
                <a:solidFill>
                  <a:schemeClr val="bg1">
                    <a:lumMod val="50000"/>
                  </a:schemeClr>
                </a:solidFill>
              </a:rPr>
              <a:t>Спасаемся от наводнения!!!</a:t>
            </a:r>
            <a:endParaRPr lang="ru-RU" sz="3200" dirty="0">
              <a:solidFill>
                <a:schemeClr val="bg1">
                  <a:lumMod val="50000"/>
                </a:schemeClr>
              </a:solidFill>
            </a:endParaRPr>
          </a:p>
        </p:txBody>
      </p:sp>
      <p:sp>
        <p:nvSpPr>
          <p:cNvPr id="4" name="Содержимое 3"/>
          <p:cNvSpPr>
            <a:spLocks noGrp="1"/>
          </p:cNvSpPr>
          <p:nvPr>
            <p:ph sz="half" idx="1"/>
          </p:nvPr>
        </p:nvSpPr>
        <p:spPr>
          <a:xfrm>
            <a:off x="642910" y="2143116"/>
            <a:ext cx="3931920" cy="4389120"/>
          </a:xfrm>
        </p:spPr>
        <p:txBody>
          <a:bodyPr>
            <a:normAutofit/>
          </a:bodyPr>
          <a:lstStyle/>
          <a:p>
            <a:pPr algn="ctr">
              <a:buNone/>
            </a:pPr>
            <a:r>
              <a:rPr lang="ru-RU" sz="1600" dirty="0" smtClean="0">
                <a:solidFill>
                  <a:schemeClr val="tx2">
                    <a:lumMod val="90000"/>
                    <a:lumOff val="10000"/>
                  </a:schemeClr>
                </a:solidFill>
              </a:rPr>
              <a:t>Ваши действия должны быть направлены на спасение самих себя и тех, кто не может самостоятельно спастись.</a:t>
            </a:r>
            <a:br>
              <a:rPr lang="ru-RU" sz="1600" dirty="0" smtClean="0">
                <a:solidFill>
                  <a:schemeClr val="tx2">
                    <a:lumMod val="90000"/>
                    <a:lumOff val="10000"/>
                  </a:schemeClr>
                </a:solidFill>
              </a:rPr>
            </a:br>
            <a:r>
              <a:rPr lang="ru-RU" sz="1600" dirty="0" smtClean="0">
                <a:solidFill>
                  <a:schemeClr val="tx2">
                    <a:lumMod val="90000"/>
                    <a:lumOff val="10000"/>
                  </a:schemeClr>
                </a:solidFill>
              </a:rPr>
              <a:t>Позвоните по номеру 112. Нужно попытаться залезть куда либо, но  выше уровня воды.</a:t>
            </a:r>
            <a:endParaRPr lang="ru-RU" sz="1600" dirty="0">
              <a:solidFill>
                <a:schemeClr val="tx2">
                  <a:lumMod val="90000"/>
                  <a:lumOff val="10000"/>
                </a:schemeClr>
              </a:solidFill>
            </a:endParaRPr>
          </a:p>
        </p:txBody>
      </p:sp>
      <p:pic>
        <p:nvPicPr>
          <p:cNvPr id="6" name="Содержимое 5" descr="france-flooding-08.jpg"/>
          <p:cNvPicPr>
            <a:picLocks noGrp="1" noChangeAspect="1"/>
          </p:cNvPicPr>
          <p:nvPr>
            <p:ph sz="half" idx="2"/>
          </p:nvPr>
        </p:nvPicPr>
        <p:blipFill>
          <a:blip r:embed="rId2"/>
          <a:stretch>
            <a:fillRect/>
          </a:stretch>
        </p:blipFill>
        <p:spPr>
          <a:xfrm>
            <a:off x="4643438" y="1928802"/>
            <a:ext cx="3850259" cy="256683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571480"/>
            <a:ext cx="6143668" cy="914400"/>
          </a:xfrm>
        </p:spPr>
        <p:txBody>
          <a:bodyPr>
            <a:noAutofit/>
          </a:bodyPr>
          <a:lstStyle/>
          <a:p>
            <a:pPr algn="ctr"/>
            <a:r>
              <a:rPr lang="ru-RU" sz="3200" dirty="0" smtClean="0">
                <a:solidFill>
                  <a:schemeClr val="bg1">
                    <a:lumMod val="50000"/>
                  </a:schemeClr>
                </a:solidFill>
              </a:rPr>
              <a:t>Спасаемся от кислотных дождей!!!</a:t>
            </a:r>
            <a:endParaRPr lang="ru-RU" sz="3200" dirty="0">
              <a:solidFill>
                <a:schemeClr val="bg1">
                  <a:lumMod val="50000"/>
                </a:schemeClr>
              </a:solidFill>
            </a:endParaRPr>
          </a:p>
        </p:txBody>
      </p:sp>
      <p:sp>
        <p:nvSpPr>
          <p:cNvPr id="4" name="Содержимое 3"/>
          <p:cNvSpPr>
            <a:spLocks noGrp="1"/>
          </p:cNvSpPr>
          <p:nvPr>
            <p:ph sz="half" idx="1"/>
          </p:nvPr>
        </p:nvSpPr>
        <p:spPr>
          <a:xfrm>
            <a:off x="642910" y="2214554"/>
            <a:ext cx="3453437" cy="4286280"/>
          </a:xfrm>
        </p:spPr>
        <p:txBody>
          <a:bodyPr>
            <a:normAutofit/>
          </a:bodyPr>
          <a:lstStyle/>
          <a:p>
            <a:pPr algn="ctr">
              <a:buNone/>
            </a:pPr>
            <a:r>
              <a:rPr lang="ru-RU" sz="1800" dirty="0" smtClean="0">
                <a:solidFill>
                  <a:schemeClr val="tx2">
                    <a:lumMod val="90000"/>
                    <a:lumOff val="10000"/>
                  </a:schemeClr>
                </a:solidFill>
              </a:rPr>
              <a:t>Нужно одеть специальный водоотталкивающий костюм, а если у вас такого костюма нет, нужно во время кислотного дождя спрятаться дома до конца дождя.</a:t>
            </a:r>
            <a:endParaRPr lang="ru-RU" sz="1800" dirty="0">
              <a:solidFill>
                <a:schemeClr val="tx2">
                  <a:lumMod val="90000"/>
                  <a:lumOff val="10000"/>
                </a:schemeClr>
              </a:solidFill>
            </a:endParaRPr>
          </a:p>
        </p:txBody>
      </p:sp>
      <p:pic>
        <p:nvPicPr>
          <p:cNvPr id="27650" name="Picture 2" descr="Картинка 18 из 1357">
            <a:hlinkClick r:id="rId2"/>
          </p:cNvPr>
          <p:cNvPicPr>
            <a:picLocks noChangeAspect="1" noChangeArrowheads="1"/>
          </p:cNvPicPr>
          <p:nvPr/>
        </p:nvPicPr>
        <p:blipFill>
          <a:blip r:embed="rId3"/>
          <a:srcRect/>
          <a:stretch>
            <a:fillRect/>
          </a:stretch>
        </p:blipFill>
        <p:spPr bwMode="auto">
          <a:xfrm>
            <a:off x="4714876" y="2143116"/>
            <a:ext cx="3938670" cy="27193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357166"/>
            <a:ext cx="8183880" cy="1051560"/>
          </a:xfrm>
        </p:spPr>
        <p:txBody>
          <a:bodyPr>
            <a:noAutofit/>
          </a:bodyPr>
          <a:lstStyle/>
          <a:p>
            <a:pPr algn="ctr"/>
            <a:r>
              <a:rPr lang="ru-RU" sz="2400" dirty="0" smtClean="0">
                <a:solidFill>
                  <a:schemeClr val="bg1">
                    <a:lumMod val="50000"/>
                  </a:schemeClr>
                </a:solidFill>
              </a:rPr>
              <a:t>Спасаемся от пожара!!! Главное держать себя в руках и не паниковать!</a:t>
            </a:r>
            <a:endParaRPr lang="ru-RU" sz="2400" dirty="0">
              <a:solidFill>
                <a:schemeClr val="bg1">
                  <a:lumMod val="50000"/>
                </a:schemeClr>
              </a:solidFill>
            </a:endParaRPr>
          </a:p>
        </p:txBody>
      </p:sp>
      <p:sp>
        <p:nvSpPr>
          <p:cNvPr id="5" name="Содержимое 4"/>
          <p:cNvSpPr>
            <a:spLocks noGrp="1"/>
          </p:cNvSpPr>
          <p:nvPr>
            <p:ph sz="quarter" idx="2"/>
          </p:nvPr>
        </p:nvSpPr>
        <p:spPr>
          <a:xfrm>
            <a:off x="928662" y="2071678"/>
            <a:ext cx="3464710" cy="3767150"/>
          </a:xfrm>
        </p:spPr>
        <p:txBody>
          <a:bodyPr/>
          <a:lstStyle/>
          <a:p>
            <a:pPr algn="ctr">
              <a:buNone/>
            </a:pPr>
            <a:r>
              <a:rPr lang="ru-RU" dirty="0" smtClean="0">
                <a:solidFill>
                  <a:schemeClr val="tx2">
                    <a:lumMod val="90000"/>
                    <a:lumOff val="10000"/>
                  </a:schemeClr>
                </a:solidFill>
              </a:rPr>
              <a:t>   При пожаре звоните 001. Попытайтесь уйти от пламени как можно дальше. </a:t>
            </a:r>
            <a:endParaRPr lang="ru-RU" dirty="0">
              <a:solidFill>
                <a:schemeClr val="tx2">
                  <a:lumMod val="90000"/>
                  <a:lumOff val="10000"/>
                </a:schemeClr>
              </a:solidFill>
            </a:endParaRPr>
          </a:p>
        </p:txBody>
      </p:sp>
      <p:grpSp>
        <p:nvGrpSpPr>
          <p:cNvPr id="11" name="Группа 10"/>
          <p:cNvGrpSpPr/>
          <p:nvPr/>
        </p:nvGrpSpPr>
        <p:grpSpPr>
          <a:xfrm>
            <a:off x="6429388" y="3571876"/>
            <a:ext cx="1857388" cy="2214578"/>
            <a:chOff x="5429256" y="2285992"/>
            <a:chExt cx="2000264" cy="2286016"/>
          </a:xfrm>
        </p:grpSpPr>
        <p:sp>
          <p:nvSpPr>
            <p:cNvPr id="6" name="Овал 5"/>
            <p:cNvSpPr/>
            <p:nvPr/>
          </p:nvSpPr>
          <p:spPr>
            <a:xfrm>
              <a:off x="5429256" y="2285992"/>
              <a:ext cx="2000264" cy="2286016"/>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Documents and Settings\user7.5FC9FE6CBC8F469\Local Settings\Temporary Internet Files\Content.IE5\H4JHZZA8\MC900330875[1].wmf"/>
            <p:cNvPicPr>
              <a:picLocks noChangeAspect="1" noChangeArrowheads="1"/>
            </p:cNvPicPr>
            <p:nvPr/>
          </p:nvPicPr>
          <p:blipFill>
            <a:blip r:embed="rId2"/>
            <a:srcRect/>
            <a:stretch>
              <a:fillRect/>
            </a:stretch>
          </p:blipFill>
          <p:spPr bwMode="auto">
            <a:xfrm>
              <a:off x="5786446" y="2571744"/>
              <a:ext cx="1531548" cy="1428760"/>
            </a:xfrm>
            <a:prstGeom prst="rect">
              <a:avLst/>
            </a:prstGeom>
            <a:noFill/>
          </p:spPr>
        </p:pic>
        <p:sp>
          <p:nvSpPr>
            <p:cNvPr id="10" name="TextBox 9"/>
            <p:cNvSpPr txBox="1"/>
            <p:nvPr/>
          </p:nvSpPr>
          <p:spPr>
            <a:xfrm>
              <a:off x="5813922" y="4055811"/>
              <a:ext cx="1571636" cy="317705"/>
            </a:xfrm>
            <a:prstGeom prst="rect">
              <a:avLst/>
            </a:prstGeom>
            <a:noFill/>
          </p:spPr>
          <p:txBody>
            <a:bodyPr wrap="square" rtlCol="0">
              <a:spAutoFit/>
            </a:bodyPr>
            <a:lstStyle/>
            <a:p>
              <a:r>
                <a:rPr lang="ru-RU" sz="1400" dirty="0" smtClean="0"/>
                <a:t>01 или 001</a:t>
              </a:r>
              <a:endParaRPr lang="ru-RU" sz="1400" dirty="0"/>
            </a:p>
          </p:txBody>
        </p:sp>
      </p:grpSp>
      <p:grpSp>
        <p:nvGrpSpPr>
          <p:cNvPr id="14" name="Группа 13"/>
          <p:cNvGrpSpPr/>
          <p:nvPr/>
        </p:nvGrpSpPr>
        <p:grpSpPr>
          <a:xfrm>
            <a:off x="4500562" y="1857364"/>
            <a:ext cx="2151304" cy="2428892"/>
            <a:chOff x="4500562" y="1857364"/>
            <a:chExt cx="2151304" cy="2428892"/>
          </a:xfrm>
        </p:grpSpPr>
        <p:sp>
          <p:nvSpPr>
            <p:cNvPr id="13" name="Овал 12"/>
            <p:cNvSpPr/>
            <p:nvPr/>
          </p:nvSpPr>
          <p:spPr>
            <a:xfrm>
              <a:off x="4572000" y="1928802"/>
              <a:ext cx="2000264" cy="2214578"/>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3"/>
            <a:srcRect/>
            <a:stretch>
              <a:fillRect/>
            </a:stretch>
          </p:blipFill>
          <p:spPr bwMode="auto">
            <a:xfrm>
              <a:off x="4500562" y="1857364"/>
              <a:ext cx="2151304" cy="2428892"/>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500042"/>
            <a:ext cx="4929222" cy="914400"/>
          </a:xfrm>
        </p:spPr>
        <p:txBody>
          <a:bodyPr>
            <a:noAutofit/>
          </a:bodyPr>
          <a:lstStyle/>
          <a:p>
            <a:pPr algn="ctr"/>
            <a:r>
              <a:rPr lang="ru-RU" sz="3200" dirty="0" smtClean="0">
                <a:solidFill>
                  <a:schemeClr val="bg1">
                    <a:lumMod val="50000"/>
                  </a:schemeClr>
                </a:solidFill>
              </a:rPr>
              <a:t>Эрозия почв… спасаем Землю!!!</a:t>
            </a:r>
            <a:endParaRPr lang="ru-RU" sz="3200" dirty="0">
              <a:solidFill>
                <a:schemeClr val="bg1">
                  <a:lumMod val="50000"/>
                </a:schemeClr>
              </a:solidFill>
            </a:endParaRPr>
          </a:p>
        </p:txBody>
      </p:sp>
      <p:sp>
        <p:nvSpPr>
          <p:cNvPr id="4" name="Содержимое 3"/>
          <p:cNvSpPr>
            <a:spLocks noGrp="1"/>
          </p:cNvSpPr>
          <p:nvPr>
            <p:ph sz="half" idx="1"/>
          </p:nvPr>
        </p:nvSpPr>
        <p:spPr>
          <a:xfrm>
            <a:off x="500034" y="1714488"/>
            <a:ext cx="3596313" cy="4225810"/>
          </a:xfrm>
        </p:spPr>
        <p:txBody>
          <a:bodyPr>
            <a:normAutofit/>
          </a:bodyPr>
          <a:lstStyle/>
          <a:p>
            <a:pPr algn="ctr">
              <a:buNone/>
            </a:pPr>
            <a:r>
              <a:rPr lang="ru-RU" sz="2400" dirty="0" smtClean="0">
                <a:solidFill>
                  <a:schemeClr val="tx2">
                    <a:lumMod val="90000"/>
                    <a:lumOff val="10000"/>
                  </a:schemeClr>
                </a:solidFill>
              </a:rPr>
              <a:t>Для спасения земли от эрозии почв нужно купить, а потом запустить калифорнийских червей в землю, чтобы они перерабатывали землю.</a:t>
            </a:r>
            <a:endParaRPr lang="ru-RU" sz="2400" dirty="0">
              <a:solidFill>
                <a:schemeClr val="tx2">
                  <a:lumMod val="90000"/>
                  <a:lumOff val="10000"/>
                </a:schemeClr>
              </a:solidFill>
            </a:endParaRPr>
          </a:p>
        </p:txBody>
      </p:sp>
      <p:pic>
        <p:nvPicPr>
          <p:cNvPr id="29698" name="Picture 2" descr="Картинка 2 из 2749">
            <a:hlinkClick r:id="rId2"/>
          </p:cNvPr>
          <p:cNvPicPr>
            <a:picLocks noChangeAspect="1" noChangeArrowheads="1"/>
          </p:cNvPicPr>
          <p:nvPr/>
        </p:nvPicPr>
        <p:blipFill>
          <a:blip r:embed="rId3"/>
          <a:srcRect/>
          <a:stretch>
            <a:fillRect/>
          </a:stretch>
        </p:blipFill>
        <p:spPr bwMode="auto">
          <a:xfrm>
            <a:off x="4286248" y="1928802"/>
            <a:ext cx="4313388" cy="32289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500042"/>
            <a:ext cx="5143536" cy="914400"/>
          </a:xfrm>
        </p:spPr>
        <p:txBody>
          <a:bodyPr>
            <a:noAutofit/>
          </a:bodyPr>
          <a:lstStyle/>
          <a:p>
            <a:pPr algn="ctr"/>
            <a:r>
              <a:rPr lang="ru-RU" sz="3200" dirty="0" smtClean="0">
                <a:solidFill>
                  <a:schemeClr val="bg1">
                    <a:lumMod val="50000"/>
                  </a:schemeClr>
                </a:solidFill>
              </a:rPr>
              <a:t> Спасаемся от землетрясений!!!</a:t>
            </a:r>
            <a:endParaRPr lang="ru-RU" sz="3200" dirty="0">
              <a:solidFill>
                <a:schemeClr val="bg1">
                  <a:lumMod val="50000"/>
                </a:schemeClr>
              </a:solidFill>
            </a:endParaRPr>
          </a:p>
        </p:txBody>
      </p:sp>
      <p:sp>
        <p:nvSpPr>
          <p:cNvPr id="30721" name="Rectangle 1"/>
          <p:cNvSpPr>
            <a:spLocks noChangeArrowheads="1"/>
          </p:cNvSpPr>
          <p:nvPr/>
        </p:nvSpPr>
        <p:spPr bwMode="auto">
          <a:xfrm>
            <a:off x="0" y="0"/>
            <a:ext cx="498855"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rPr>
              <a:t> </a:t>
            </a: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Содержимое 6"/>
          <p:cNvSpPr>
            <a:spLocks noGrp="1"/>
          </p:cNvSpPr>
          <p:nvPr>
            <p:ph sz="half" idx="1"/>
          </p:nvPr>
        </p:nvSpPr>
        <p:spPr>
          <a:xfrm>
            <a:off x="3929058" y="4495799"/>
            <a:ext cx="4626159" cy="4724402"/>
          </a:xfrm>
        </p:spPr>
        <p:txBody>
          <a:bodyPr>
            <a:normAutofit/>
          </a:bodyPr>
          <a:lstStyle/>
          <a:p>
            <a:pPr>
              <a:buNone/>
            </a:pPr>
            <a:r>
              <a:rPr lang="ru-RU" sz="2000" dirty="0" smtClean="0">
                <a:solidFill>
                  <a:schemeClr val="tx2">
                    <a:lumMod val="90000"/>
                    <a:lumOff val="10000"/>
                  </a:schemeClr>
                </a:solidFill>
              </a:rPr>
              <a:t>Вы  можете посмотреть фильм по этой теме.</a:t>
            </a:r>
          </a:p>
          <a:p>
            <a:pPr>
              <a:buNone/>
            </a:pPr>
            <a:r>
              <a:rPr lang="en-US" sz="2000" dirty="0" smtClean="0">
                <a:solidFill>
                  <a:schemeClr val="tx2">
                    <a:lumMod val="90000"/>
                    <a:lumOff val="10000"/>
                  </a:schemeClr>
                </a:solidFill>
              </a:rPr>
              <a:t>http://www.youtube.com/v/4TKh-8mEm9Y&amp;hl=ru_RU&amp;fe.ru</a:t>
            </a:r>
            <a:endParaRPr lang="ru-RU" sz="2000" dirty="0">
              <a:solidFill>
                <a:schemeClr val="tx2">
                  <a:lumMod val="90000"/>
                  <a:lumOff val="10000"/>
                </a:schemeClr>
              </a:solidFill>
            </a:endParaRPr>
          </a:p>
        </p:txBody>
      </p:sp>
      <p:sp>
        <p:nvSpPr>
          <p:cNvPr id="5" name="Содержимое 6"/>
          <p:cNvSpPr txBox="1">
            <a:spLocks/>
          </p:cNvSpPr>
          <p:nvPr/>
        </p:nvSpPr>
        <p:spPr>
          <a:xfrm>
            <a:off x="500034" y="2428868"/>
            <a:ext cx="4000528" cy="3724270"/>
          </a:xfrm>
          <a:prstGeom prst="rect">
            <a:avLst/>
          </a:prstGeom>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lang="ru-RU" sz="2000" dirty="0" smtClean="0">
                <a:solidFill>
                  <a:schemeClr val="tx2">
                    <a:lumMod val="90000"/>
                    <a:lumOff val="10000"/>
                  </a:schemeClr>
                </a:solidFill>
              </a:rPr>
              <a:t>Если в вашем городе началось землетрясение спрячьтесь под стол  или  ложитесь в ванну.   </a:t>
            </a:r>
            <a:endParaRPr kumimoji="0" lang="ru-RU" sz="2000" b="0" i="0" u="none" strike="noStrike" kern="1200" cap="none" spc="0" normalizeH="0" baseline="0" noProof="0" dirty="0">
              <a:ln>
                <a:noFill/>
              </a:ln>
              <a:solidFill>
                <a:schemeClr val="tx2">
                  <a:lumMod val="90000"/>
                  <a:lumOff val="10000"/>
                </a:schemeClr>
              </a:solidFill>
              <a:effectLst/>
              <a:uLnTx/>
              <a:uFillTx/>
              <a:latin typeface="+mn-lt"/>
              <a:ea typeface="+mn-ea"/>
              <a:cs typeface="+mn-cs"/>
            </a:endParaRPr>
          </a:p>
        </p:txBody>
      </p:sp>
      <p:sp>
        <p:nvSpPr>
          <p:cNvPr id="6" name="Содержимое 6"/>
          <p:cNvSpPr txBox="1">
            <a:spLocks/>
          </p:cNvSpPr>
          <p:nvPr/>
        </p:nvSpPr>
        <p:spPr>
          <a:xfrm>
            <a:off x="1142976" y="1500174"/>
            <a:ext cx="4626159" cy="4724402"/>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ru-RU" sz="2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2050" name="Picture 2" descr="Картинка 1 из 6389">
            <a:hlinkClick r:id="rId2"/>
          </p:cNvPr>
          <p:cNvPicPr>
            <a:picLocks noChangeAspect="1" noChangeArrowheads="1"/>
          </p:cNvPicPr>
          <p:nvPr/>
        </p:nvPicPr>
        <p:blipFill>
          <a:blip r:embed="rId3"/>
          <a:srcRect/>
          <a:stretch>
            <a:fillRect/>
          </a:stretch>
        </p:blipFill>
        <p:spPr bwMode="auto">
          <a:xfrm>
            <a:off x="5000628" y="2214554"/>
            <a:ext cx="3571900" cy="19635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183880" cy="1051560"/>
          </a:xfrm>
        </p:spPr>
        <p:txBody>
          <a:bodyPr/>
          <a:lstStyle/>
          <a:p>
            <a:r>
              <a:rPr lang="ru-RU" dirty="0" smtClean="0">
                <a:solidFill>
                  <a:schemeClr val="bg1">
                    <a:lumMod val="50000"/>
                  </a:schemeClr>
                </a:solidFill>
              </a:rPr>
              <a:t>План</a:t>
            </a:r>
            <a:endParaRPr lang="ru-RU" dirty="0">
              <a:solidFill>
                <a:schemeClr val="bg1">
                  <a:lumMod val="50000"/>
                </a:schemeClr>
              </a:solidFill>
            </a:endParaRPr>
          </a:p>
        </p:txBody>
      </p:sp>
      <p:sp>
        <p:nvSpPr>
          <p:cNvPr id="3" name="Содержимое 2"/>
          <p:cNvSpPr>
            <a:spLocks noGrp="1"/>
          </p:cNvSpPr>
          <p:nvPr>
            <p:ph idx="1"/>
          </p:nvPr>
        </p:nvSpPr>
        <p:spPr>
          <a:xfrm>
            <a:off x="500034" y="2143116"/>
            <a:ext cx="8183880" cy="4187952"/>
          </a:xfrm>
        </p:spPr>
        <p:txBody>
          <a:bodyPr>
            <a:normAutofit/>
          </a:bodyPr>
          <a:lstStyle/>
          <a:p>
            <a:pPr algn="just">
              <a:buNone/>
            </a:pPr>
            <a:r>
              <a:rPr lang="ru-RU" dirty="0" smtClean="0"/>
              <a:t>  </a:t>
            </a:r>
            <a:r>
              <a:rPr lang="ru-RU" sz="2400" dirty="0" smtClean="0">
                <a:solidFill>
                  <a:schemeClr val="tx2">
                    <a:lumMod val="90000"/>
                    <a:lumOff val="10000"/>
                  </a:schemeClr>
                </a:solidFill>
              </a:rPr>
              <a:t>1) Узнать что такое «стихийное бедствие»?</a:t>
            </a:r>
          </a:p>
          <a:p>
            <a:pPr algn="just">
              <a:buNone/>
            </a:pPr>
            <a:r>
              <a:rPr lang="ru-RU" sz="2400" dirty="0" smtClean="0">
                <a:solidFill>
                  <a:schemeClr val="tx2">
                    <a:lumMod val="90000"/>
                    <a:lumOff val="10000"/>
                  </a:schemeClr>
                </a:solidFill>
              </a:rPr>
              <a:t>  2) Какие бывают стихийные бедствия?</a:t>
            </a:r>
          </a:p>
          <a:p>
            <a:pPr algn="just">
              <a:buNone/>
            </a:pPr>
            <a:r>
              <a:rPr lang="ru-RU" sz="2400" dirty="0" smtClean="0">
                <a:solidFill>
                  <a:schemeClr val="tx2">
                    <a:lumMod val="90000"/>
                    <a:lumOff val="10000"/>
                  </a:schemeClr>
                </a:solidFill>
              </a:rPr>
              <a:t>  3) Как можно спастись от стихийных бедствий?</a:t>
            </a:r>
          </a:p>
          <a:p>
            <a:pPr algn="just">
              <a:buNone/>
            </a:pPr>
            <a:r>
              <a:rPr lang="ru-RU" sz="2400" dirty="0" smtClean="0">
                <a:solidFill>
                  <a:schemeClr val="tx2">
                    <a:lumMod val="90000"/>
                    <a:lumOff val="10000"/>
                  </a:schemeClr>
                </a:solidFill>
              </a:rPr>
              <a:t> </a:t>
            </a:r>
            <a:r>
              <a:rPr lang="ru-RU" sz="2400" dirty="0" smtClean="0">
                <a:solidFill>
                  <a:schemeClr val="tx2">
                    <a:lumMod val="90000"/>
                    <a:lumOff val="10000"/>
                  </a:schemeClr>
                </a:solidFill>
              </a:rPr>
              <a:t> 4)Провести опрос одноклассников.</a:t>
            </a:r>
          </a:p>
          <a:p>
            <a:pPr algn="just">
              <a:buNone/>
            </a:pPr>
            <a:r>
              <a:rPr lang="ru-RU" sz="2400" dirty="0" smtClean="0">
                <a:solidFill>
                  <a:schemeClr val="tx2">
                    <a:lumMod val="90000"/>
                    <a:lumOff val="10000"/>
                  </a:schemeClr>
                </a:solidFill>
              </a:rPr>
              <a:t> </a:t>
            </a:r>
            <a:r>
              <a:rPr lang="ru-RU" sz="2400" dirty="0" smtClean="0">
                <a:solidFill>
                  <a:schemeClr val="tx2">
                    <a:lumMod val="90000"/>
                    <a:lumOff val="10000"/>
                  </a:schemeClr>
                </a:solidFill>
              </a:rPr>
              <a:t> 5) Сделать знаки, карту стихийных бедствий и визитки для пенсионеров.</a:t>
            </a:r>
          </a:p>
          <a:p>
            <a:pPr algn="just">
              <a:buNone/>
            </a:pPr>
            <a:r>
              <a:rPr lang="ru-RU" sz="2400" dirty="0" smtClean="0">
                <a:solidFill>
                  <a:schemeClr val="tx2">
                    <a:lumMod val="90000"/>
                    <a:lumOff val="10000"/>
                  </a:schemeClr>
                </a:solidFill>
              </a:rPr>
              <a:t> </a:t>
            </a:r>
            <a:r>
              <a:rPr lang="ru-RU" sz="2400" dirty="0" smtClean="0">
                <a:solidFill>
                  <a:schemeClr val="tx2">
                    <a:lumMod val="90000"/>
                    <a:lumOff val="10000"/>
                  </a:schemeClr>
                </a:solidFill>
              </a:rPr>
              <a:t> 6) Показать презентацию 4 классам нашей школы.</a:t>
            </a:r>
            <a:endParaRPr lang="ru-RU" sz="2400" dirty="0">
              <a:solidFill>
                <a:schemeClr val="tx2">
                  <a:lumMod val="90000"/>
                  <a:lumOff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4643470" cy="1285884"/>
          </a:xfrm>
        </p:spPr>
        <p:txBody>
          <a:bodyPr>
            <a:normAutofit/>
          </a:bodyPr>
          <a:lstStyle/>
          <a:p>
            <a:r>
              <a:rPr lang="ru-RU" sz="2800" dirty="0" smtClean="0">
                <a:solidFill>
                  <a:schemeClr val="bg1">
                    <a:lumMod val="50000"/>
                  </a:schemeClr>
                </a:solidFill>
              </a:rPr>
              <a:t>А знают ли другие…</a:t>
            </a:r>
            <a:endParaRPr lang="ru-RU" sz="2800" dirty="0">
              <a:solidFill>
                <a:schemeClr val="bg1">
                  <a:lumMod val="50000"/>
                </a:schemeClr>
              </a:solidFill>
            </a:endParaRPr>
          </a:p>
        </p:txBody>
      </p:sp>
      <p:sp>
        <p:nvSpPr>
          <p:cNvPr id="4" name="Содержимое 3"/>
          <p:cNvSpPr>
            <a:spLocks noGrp="1"/>
          </p:cNvSpPr>
          <p:nvPr>
            <p:ph sz="half" idx="1"/>
          </p:nvPr>
        </p:nvSpPr>
        <p:spPr>
          <a:xfrm>
            <a:off x="785786" y="2143116"/>
            <a:ext cx="3382000" cy="4297248"/>
          </a:xfrm>
        </p:spPr>
        <p:txBody>
          <a:bodyPr>
            <a:normAutofit/>
          </a:bodyPr>
          <a:lstStyle/>
          <a:p>
            <a:pPr algn="ctr">
              <a:buNone/>
            </a:pPr>
            <a:r>
              <a:rPr lang="ru-RU" sz="1800" dirty="0" smtClean="0">
                <a:solidFill>
                  <a:schemeClr val="tx2">
                    <a:lumMod val="90000"/>
                    <a:lumOff val="10000"/>
                  </a:schemeClr>
                </a:solidFill>
              </a:rPr>
              <a:t>После того как мы разузнали о стихийных бедствиях побольше мы решили провести опрос наших одноклассников.</a:t>
            </a:r>
            <a:endParaRPr lang="ru-RU" sz="1800" dirty="0">
              <a:solidFill>
                <a:schemeClr val="tx2">
                  <a:lumMod val="90000"/>
                  <a:lumOff val="10000"/>
                </a:schemeClr>
              </a:solidFill>
            </a:endParaRPr>
          </a:p>
        </p:txBody>
      </p:sp>
      <p:pic>
        <p:nvPicPr>
          <p:cNvPr id="1027" name="Picture 3" descr="C:\Documents and Settings\user7.5FC9FE6CBC8F469\Рабочий стол\school2125.gif"/>
          <p:cNvPicPr>
            <a:picLocks noChangeAspect="1" noChangeArrowheads="1"/>
          </p:cNvPicPr>
          <p:nvPr/>
        </p:nvPicPr>
        <p:blipFill>
          <a:blip r:embed="rId2"/>
          <a:srcRect/>
          <a:stretch>
            <a:fillRect/>
          </a:stretch>
        </p:blipFill>
        <p:spPr bwMode="auto">
          <a:xfrm>
            <a:off x="4500562" y="1714488"/>
            <a:ext cx="398145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857224" y="500042"/>
            <a:ext cx="6986606" cy="4389120"/>
          </a:xfrm>
        </p:spPr>
        <p:txBody>
          <a:bodyPr/>
          <a:lstStyle/>
          <a:p>
            <a:pPr algn="ctr">
              <a:buNone/>
            </a:pPr>
            <a:r>
              <a:rPr lang="ru-RU" sz="2000" dirty="0" smtClean="0"/>
              <a:t>Первый вопрос опроса:</a:t>
            </a:r>
          </a:p>
          <a:p>
            <a:pPr algn="ctr">
              <a:buNone/>
            </a:pPr>
            <a:r>
              <a:rPr lang="ru-RU" sz="2000" dirty="0" smtClean="0"/>
              <a:t>«Знаете ли вы какие ни будь стихийные бедствия?»</a:t>
            </a:r>
          </a:p>
          <a:p>
            <a:pPr>
              <a:buNone/>
            </a:pPr>
            <a:endParaRPr lang="ru-RU" dirty="0"/>
          </a:p>
        </p:txBody>
      </p:sp>
      <p:graphicFrame>
        <p:nvGraphicFramePr>
          <p:cNvPr id="9" name="Содержимое 8"/>
          <p:cNvGraphicFramePr>
            <a:graphicFrameLocks noGrp="1"/>
          </p:cNvGraphicFramePr>
          <p:nvPr>
            <p:ph sz="half" idx="2"/>
          </p:nvPr>
        </p:nvGraphicFramePr>
        <p:xfrm>
          <a:off x="2214546" y="1928802"/>
          <a:ext cx="4714908" cy="43894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571480"/>
            <a:ext cx="8501122" cy="1541326"/>
          </a:xfrm>
        </p:spPr>
        <p:txBody>
          <a:bodyPr>
            <a:noAutofit/>
          </a:bodyPr>
          <a:lstStyle/>
          <a:p>
            <a:pPr algn="ctr">
              <a:buNone/>
            </a:pPr>
            <a:r>
              <a:rPr lang="ru-RU" sz="1600" b="1" dirty="0" smtClean="0"/>
              <a:t>Вопрос второй:</a:t>
            </a:r>
          </a:p>
          <a:p>
            <a:pPr algn="ctr">
              <a:buNone/>
            </a:pPr>
            <a:r>
              <a:rPr lang="ru-RU" sz="1600" b="1" dirty="0" smtClean="0"/>
              <a:t>«А как надо спасаться он них?»</a:t>
            </a:r>
          </a:p>
          <a:p>
            <a:pPr algn="ctr">
              <a:buNone/>
            </a:pPr>
            <a:endParaRPr lang="ru-RU" sz="1600" b="1" dirty="0" smtClean="0"/>
          </a:p>
          <a:p>
            <a:pPr algn="ctr">
              <a:buNone/>
            </a:pPr>
            <a:endParaRPr lang="ru-RU" sz="1600" b="1" dirty="0" smtClean="0"/>
          </a:p>
          <a:p>
            <a:pPr algn="r">
              <a:buNone/>
            </a:pPr>
            <a:r>
              <a:rPr lang="ru-RU" sz="1600" b="1" dirty="0" smtClean="0"/>
              <a:t>Мы опросили только тех, кто правильно ответил на первый вопрос.</a:t>
            </a:r>
            <a:endParaRPr lang="ru-RU" sz="1600" b="1" dirty="0"/>
          </a:p>
        </p:txBody>
      </p:sp>
      <p:graphicFrame>
        <p:nvGraphicFramePr>
          <p:cNvPr id="5" name="Содержимое 4"/>
          <p:cNvGraphicFramePr>
            <a:graphicFrameLocks noGrp="1"/>
          </p:cNvGraphicFramePr>
          <p:nvPr>
            <p:ph sz="half" idx="2"/>
          </p:nvPr>
        </p:nvGraphicFramePr>
        <p:xfrm>
          <a:off x="3000364" y="2500306"/>
          <a:ext cx="4143404" cy="31749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912" y="714356"/>
            <a:ext cx="8183880" cy="1051560"/>
          </a:xfrm>
        </p:spPr>
        <p:txBody>
          <a:bodyPr>
            <a:normAutofit/>
          </a:bodyPr>
          <a:lstStyle/>
          <a:p>
            <a:r>
              <a:rPr lang="ru-RU" sz="2800" dirty="0" smtClean="0">
                <a:solidFill>
                  <a:schemeClr val="bg1">
                    <a:lumMod val="50000"/>
                  </a:schemeClr>
                </a:solidFill>
              </a:rPr>
              <a:t>Результаты опросов </a:t>
            </a:r>
            <a:endParaRPr lang="ru-RU" sz="2800" dirty="0">
              <a:solidFill>
                <a:schemeClr val="bg1">
                  <a:lumMod val="50000"/>
                </a:schemeClr>
              </a:solidFill>
            </a:endParaRPr>
          </a:p>
        </p:txBody>
      </p:sp>
      <p:sp>
        <p:nvSpPr>
          <p:cNvPr id="3" name="Содержимое 2"/>
          <p:cNvSpPr>
            <a:spLocks noGrp="1"/>
          </p:cNvSpPr>
          <p:nvPr>
            <p:ph sz="half" idx="1"/>
          </p:nvPr>
        </p:nvSpPr>
        <p:spPr>
          <a:xfrm>
            <a:off x="2500298" y="2285992"/>
            <a:ext cx="3931920" cy="4389120"/>
          </a:xfrm>
        </p:spPr>
        <p:txBody>
          <a:bodyPr>
            <a:normAutofit/>
          </a:bodyPr>
          <a:lstStyle/>
          <a:p>
            <a:pPr algn="ctr">
              <a:buNone/>
            </a:pPr>
            <a:r>
              <a:rPr lang="ru-RU" sz="2400" dirty="0" smtClean="0">
                <a:solidFill>
                  <a:schemeClr val="tx2">
                    <a:lumMod val="90000"/>
                    <a:lumOff val="10000"/>
                  </a:schemeClr>
                </a:solidFill>
              </a:rPr>
              <a:t>Не все ребята знают про стихийные бедствия, и не все знают как от них спастись.</a:t>
            </a:r>
            <a:endParaRPr lang="ru-RU" sz="2400" dirty="0">
              <a:solidFill>
                <a:schemeClr val="tx2">
                  <a:lumMod val="90000"/>
                  <a:lumOff val="1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183880" cy="1051560"/>
          </a:xfrm>
        </p:spPr>
        <p:txBody>
          <a:bodyPr>
            <a:noAutofit/>
          </a:bodyPr>
          <a:lstStyle/>
          <a:p>
            <a:pPr algn="ctr"/>
            <a:r>
              <a:rPr lang="ru-RU" sz="3200" dirty="0" smtClean="0">
                <a:solidFill>
                  <a:schemeClr val="bg1">
                    <a:lumMod val="50000"/>
                  </a:schemeClr>
                </a:solidFill>
              </a:rPr>
              <a:t>Визитки для пенсионеров и для детей</a:t>
            </a:r>
            <a:endParaRPr lang="ru-RU" sz="3200" dirty="0">
              <a:solidFill>
                <a:schemeClr val="bg1">
                  <a:lumMod val="50000"/>
                </a:schemeClr>
              </a:solidFill>
            </a:endParaRPr>
          </a:p>
        </p:txBody>
      </p:sp>
      <p:pic>
        <p:nvPicPr>
          <p:cNvPr id="2050" name="Picture 2" descr="C:\Documents and Settings\user7.5FC9FE6CBC8F469\Мои документы\4 г\Безымянный.bmp"/>
          <p:cNvPicPr>
            <a:picLocks noChangeAspect="1" noChangeArrowheads="1"/>
          </p:cNvPicPr>
          <p:nvPr/>
        </p:nvPicPr>
        <p:blipFill>
          <a:blip r:embed="rId2"/>
          <a:srcRect/>
          <a:stretch>
            <a:fillRect/>
          </a:stretch>
        </p:blipFill>
        <p:spPr bwMode="auto">
          <a:xfrm>
            <a:off x="2214546" y="1714488"/>
            <a:ext cx="4500594" cy="2177707"/>
          </a:xfrm>
          <a:prstGeom prst="rect">
            <a:avLst/>
          </a:prstGeom>
          <a:noFill/>
        </p:spPr>
      </p:pic>
      <p:pic>
        <p:nvPicPr>
          <p:cNvPr id="2051" name="Picture 3" descr="C:\Documents and Settings\user7.5FC9FE6CBC8F469\Мои документы\Мои рисунки\Безымянный 2.bmp"/>
          <p:cNvPicPr>
            <a:picLocks noChangeAspect="1" noChangeArrowheads="1"/>
          </p:cNvPicPr>
          <p:nvPr/>
        </p:nvPicPr>
        <p:blipFill>
          <a:blip r:embed="rId3"/>
          <a:srcRect/>
          <a:stretch>
            <a:fillRect/>
          </a:stretch>
        </p:blipFill>
        <p:spPr bwMode="auto">
          <a:xfrm>
            <a:off x="2214547" y="4210966"/>
            <a:ext cx="4429156" cy="2137453"/>
          </a:xfrm>
          <a:prstGeom prst="rect">
            <a:avLst/>
          </a:prstGeom>
          <a:noFill/>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lstStyle/>
          <a:p>
            <a:pPr algn="ctr"/>
            <a:r>
              <a:rPr lang="ru-RU" dirty="0" smtClean="0">
                <a:solidFill>
                  <a:schemeClr val="bg1">
                    <a:lumMod val="50000"/>
                  </a:schemeClr>
                </a:solidFill>
              </a:rPr>
              <a:t>Знаки</a:t>
            </a:r>
            <a:endParaRPr lang="ru-RU" dirty="0">
              <a:solidFill>
                <a:schemeClr val="bg1">
                  <a:lumMod val="50000"/>
                </a:schemeClr>
              </a:solidFill>
            </a:endParaRPr>
          </a:p>
        </p:txBody>
      </p:sp>
      <p:grpSp>
        <p:nvGrpSpPr>
          <p:cNvPr id="5" name="Группа 4"/>
          <p:cNvGrpSpPr/>
          <p:nvPr/>
        </p:nvGrpSpPr>
        <p:grpSpPr>
          <a:xfrm>
            <a:off x="5429256" y="2214554"/>
            <a:ext cx="2500330" cy="2928958"/>
            <a:chOff x="5429256" y="2285992"/>
            <a:chExt cx="2000264" cy="2286016"/>
          </a:xfrm>
        </p:grpSpPr>
        <p:sp>
          <p:nvSpPr>
            <p:cNvPr id="6" name="Овал 5"/>
            <p:cNvSpPr/>
            <p:nvPr/>
          </p:nvSpPr>
          <p:spPr>
            <a:xfrm>
              <a:off x="5429256" y="2285992"/>
              <a:ext cx="2000264" cy="2286016"/>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Documents and Settings\user7.5FC9FE6CBC8F469\Local Settings\Temporary Internet Files\Content.IE5\H4JHZZA8\MC900330875[1].wmf"/>
            <p:cNvPicPr>
              <a:picLocks noChangeAspect="1" noChangeArrowheads="1"/>
            </p:cNvPicPr>
            <p:nvPr/>
          </p:nvPicPr>
          <p:blipFill>
            <a:blip r:embed="rId2"/>
            <a:srcRect/>
            <a:stretch>
              <a:fillRect/>
            </a:stretch>
          </p:blipFill>
          <p:spPr bwMode="auto">
            <a:xfrm>
              <a:off x="5786446" y="2571744"/>
              <a:ext cx="1531548" cy="1428760"/>
            </a:xfrm>
            <a:prstGeom prst="rect">
              <a:avLst/>
            </a:prstGeom>
            <a:noFill/>
          </p:spPr>
        </p:pic>
        <p:sp>
          <p:nvSpPr>
            <p:cNvPr id="8" name="TextBox 7"/>
            <p:cNvSpPr txBox="1"/>
            <p:nvPr/>
          </p:nvSpPr>
          <p:spPr>
            <a:xfrm>
              <a:off x="5813922" y="4055811"/>
              <a:ext cx="1571636" cy="317705"/>
            </a:xfrm>
            <a:prstGeom prst="rect">
              <a:avLst/>
            </a:prstGeom>
            <a:noFill/>
          </p:spPr>
          <p:txBody>
            <a:bodyPr wrap="square" rtlCol="0">
              <a:spAutoFit/>
            </a:bodyPr>
            <a:lstStyle/>
            <a:p>
              <a:r>
                <a:rPr lang="ru-RU" sz="1400" dirty="0" smtClean="0"/>
                <a:t>01 или 001</a:t>
              </a:r>
              <a:endParaRPr lang="ru-RU" sz="1400" dirty="0"/>
            </a:p>
          </p:txBody>
        </p:sp>
      </p:grpSp>
      <p:grpSp>
        <p:nvGrpSpPr>
          <p:cNvPr id="9" name="Группа 8"/>
          <p:cNvGrpSpPr/>
          <p:nvPr/>
        </p:nvGrpSpPr>
        <p:grpSpPr>
          <a:xfrm>
            <a:off x="1571604" y="2143116"/>
            <a:ext cx="2722808" cy="3071834"/>
            <a:chOff x="4500562" y="1857364"/>
            <a:chExt cx="2151304" cy="2428892"/>
          </a:xfrm>
        </p:grpSpPr>
        <p:sp>
          <p:nvSpPr>
            <p:cNvPr id="10" name="Овал 9"/>
            <p:cNvSpPr/>
            <p:nvPr/>
          </p:nvSpPr>
          <p:spPr>
            <a:xfrm>
              <a:off x="4572000" y="1928802"/>
              <a:ext cx="2000264" cy="2214578"/>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4"/>
            <p:cNvPicPr>
              <a:picLocks noChangeAspect="1" noChangeArrowheads="1"/>
            </p:cNvPicPr>
            <p:nvPr/>
          </p:nvPicPr>
          <p:blipFill>
            <a:blip r:embed="rId3"/>
            <a:srcRect/>
            <a:stretch>
              <a:fillRect/>
            </a:stretch>
          </p:blipFill>
          <p:spPr bwMode="auto">
            <a:xfrm>
              <a:off x="4500562" y="1857364"/>
              <a:ext cx="2151304" cy="2428892"/>
            </a:xfrm>
            <a:prstGeom prst="ellipse">
              <a:avLst/>
            </a:prstGeom>
            <a:ln>
              <a:noFill/>
            </a:ln>
            <a:effectLst>
              <a:softEdge rad="112500"/>
            </a:effec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183880" cy="1051560"/>
          </a:xfrm>
        </p:spPr>
        <p:txBody>
          <a:bodyPr>
            <a:normAutofit fontScale="90000"/>
          </a:bodyPr>
          <a:lstStyle/>
          <a:p>
            <a:pPr algn="ctr"/>
            <a:r>
              <a:rPr lang="ru-RU" dirty="0" smtClean="0"/>
              <a:t/>
            </a:r>
            <a:br>
              <a:rPr lang="ru-RU" dirty="0" smtClean="0"/>
            </a:br>
            <a:r>
              <a:rPr lang="ru-RU" dirty="0" smtClean="0">
                <a:solidFill>
                  <a:schemeClr val="bg1">
                    <a:lumMod val="50000"/>
                  </a:schemeClr>
                </a:solidFill>
              </a:rPr>
              <a:t>Карта места в котором возможны наводнения</a:t>
            </a:r>
            <a:endParaRPr lang="ru-RU" dirty="0">
              <a:solidFill>
                <a:schemeClr val="bg1">
                  <a:lumMod val="50000"/>
                </a:schemeClr>
              </a:solidFill>
            </a:endParaRPr>
          </a:p>
        </p:txBody>
      </p:sp>
      <p:pic>
        <p:nvPicPr>
          <p:cNvPr id="3074" name="Picture 2" descr="C:\Documents and Settings\user7.5FC9FE6CBC8F469\Мои документы\4 г\река.bmp"/>
          <p:cNvPicPr>
            <a:picLocks noChangeAspect="1" noChangeArrowheads="1"/>
          </p:cNvPicPr>
          <p:nvPr/>
        </p:nvPicPr>
        <p:blipFill>
          <a:blip r:embed="rId2"/>
          <a:srcRect/>
          <a:stretch>
            <a:fillRect/>
          </a:stretch>
        </p:blipFill>
        <p:spPr bwMode="auto">
          <a:xfrm>
            <a:off x="1928794" y="1500174"/>
            <a:ext cx="5057791" cy="420613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183880" cy="1051560"/>
          </a:xfrm>
        </p:spPr>
        <p:txBody>
          <a:bodyPr>
            <a:normAutofit fontScale="90000"/>
          </a:bodyPr>
          <a:lstStyle/>
          <a:p>
            <a:pPr algn="ctr"/>
            <a:r>
              <a:rPr lang="ru-RU" dirty="0" smtClean="0">
                <a:solidFill>
                  <a:schemeClr val="bg1">
                    <a:lumMod val="50000"/>
                  </a:schemeClr>
                </a:solidFill>
              </a:rPr>
              <a:t>Мы показали  нашу презентацию школе</a:t>
            </a:r>
            <a:endParaRPr lang="ru-RU" dirty="0">
              <a:solidFill>
                <a:schemeClr val="bg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736"/>
            <a:ext cx="8183880" cy="2786082"/>
          </a:xfrm>
        </p:spPr>
        <p:txBody>
          <a:bodyPr>
            <a:normAutofit fontScale="90000"/>
          </a:bodyPr>
          <a:lstStyle/>
          <a:p>
            <a:pPr algn="ctr"/>
            <a:r>
              <a:rPr lang="ru-RU" dirty="0" smtClean="0">
                <a:solidFill>
                  <a:schemeClr val="bg1">
                    <a:lumMod val="50000"/>
                  </a:schemeClr>
                </a:solidFill>
              </a:rPr>
              <a:t>Пока мы делали эту презентацию мы научились многому, многое узнали. Мы вложили в неё много труда.</a:t>
            </a:r>
            <a:br>
              <a:rPr lang="ru-RU" dirty="0" smtClean="0">
                <a:solidFill>
                  <a:schemeClr val="bg1">
                    <a:lumMod val="50000"/>
                  </a:schemeClr>
                </a:solidFill>
              </a:rPr>
            </a:br>
            <a:r>
              <a:rPr lang="ru-RU" dirty="0" smtClean="0">
                <a:solidFill>
                  <a:schemeClr val="bg1">
                    <a:lumMod val="50000"/>
                  </a:schemeClr>
                </a:solidFill>
              </a:rPr>
              <a:t>Надеемся Вам понравилась наша презентация и Вы чему то научились.</a:t>
            </a:r>
            <a:endParaRPr lang="ru-RU"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8780" y="1785926"/>
            <a:ext cx="8183880" cy="1051560"/>
          </a:xfrm>
        </p:spPr>
        <p:txBody>
          <a:bodyPr/>
          <a:lstStyle/>
          <a:p>
            <a:r>
              <a:rPr lang="ru-RU" dirty="0" smtClean="0">
                <a:solidFill>
                  <a:schemeClr val="bg1">
                    <a:lumMod val="50000"/>
                  </a:schemeClr>
                </a:solidFill>
              </a:rPr>
              <a:t>Спасибо за просмотр!</a:t>
            </a:r>
            <a:endParaRPr lang="ru-RU" dirty="0">
              <a:solidFill>
                <a:schemeClr val="bg1">
                  <a:lumMod val="50000"/>
                </a:schemeClr>
              </a:solidFill>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24" y="285728"/>
            <a:ext cx="6786610" cy="914400"/>
          </a:xfrm>
        </p:spPr>
        <p:txBody>
          <a:bodyPr>
            <a:normAutofit/>
          </a:bodyPr>
          <a:lstStyle/>
          <a:p>
            <a:r>
              <a:rPr lang="ru-RU" sz="3200" dirty="0" smtClean="0">
                <a:solidFill>
                  <a:schemeClr val="bg1">
                    <a:lumMod val="50000"/>
                  </a:schemeClr>
                </a:solidFill>
              </a:rPr>
              <a:t>Всё начиналось с…</a:t>
            </a:r>
            <a:endParaRPr lang="ru-RU" sz="3200" dirty="0">
              <a:solidFill>
                <a:schemeClr val="bg1">
                  <a:lumMod val="50000"/>
                </a:schemeClr>
              </a:solidFill>
            </a:endParaRPr>
          </a:p>
        </p:txBody>
      </p:sp>
      <p:sp>
        <p:nvSpPr>
          <p:cNvPr id="5" name="Содержимое 4"/>
          <p:cNvSpPr>
            <a:spLocks noGrp="1"/>
          </p:cNvSpPr>
          <p:nvPr>
            <p:ph sz="half" idx="1"/>
          </p:nvPr>
        </p:nvSpPr>
        <p:spPr>
          <a:xfrm>
            <a:off x="500034" y="1500174"/>
            <a:ext cx="4143404" cy="4297248"/>
          </a:xfrm>
        </p:spPr>
        <p:txBody>
          <a:bodyPr>
            <a:normAutofit/>
          </a:bodyPr>
          <a:lstStyle/>
          <a:p>
            <a:pPr algn="ctr">
              <a:buNone/>
            </a:pPr>
            <a:r>
              <a:rPr lang="ru-RU" sz="2000" dirty="0" smtClean="0">
                <a:solidFill>
                  <a:schemeClr val="tx2">
                    <a:lumMod val="90000"/>
                    <a:lumOff val="10000"/>
                  </a:schemeClr>
                </a:solidFill>
              </a:rPr>
              <a:t>Нашей группе однажды стало интересно: «Что такое стихийное бедствие? Какие стихийные бедствия есть или были в Новосибирской области?</a:t>
            </a:r>
          </a:p>
          <a:p>
            <a:pPr algn="ctr">
              <a:buNone/>
            </a:pPr>
            <a:r>
              <a:rPr lang="ru-RU" sz="2000" dirty="0" smtClean="0">
                <a:solidFill>
                  <a:schemeClr val="tx2">
                    <a:lumMod val="90000"/>
                    <a:lumOff val="10000"/>
                  </a:schemeClr>
                </a:solidFill>
              </a:rPr>
              <a:t> От чего они возникают? И как в случае стихийного бедствия можно спастись?</a:t>
            </a:r>
            <a:endParaRPr lang="ru-RU" sz="2000" dirty="0">
              <a:solidFill>
                <a:schemeClr val="tx2">
                  <a:lumMod val="90000"/>
                  <a:lumOff val="10000"/>
                </a:schemeClr>
              </a:solidFill>
            </a:endParaRPr>
          </a:p>
        </p:txBody>
      </p:sp>
      <p:pic>
        <p:nvPicPr>
          <p:cNvPr id="1026" name="Picture 2" descr="G:\Детские картинки\Школа\school2155.jpg"/>
          <p:cNvPicPr>
            <a:picLocks noChangeAspect="1" noChangeArrowheads="1"/>
          </p:cNvPicPr>
          <p:nvPr/>
        </p:nvPicPr>
        <p:blipFill>
          <a:blip r:embed="rId2"/>
          <a:srcRect/>
          <a:stretch>
            <a:fillRect/>
          </a:stretch>
        </p:blipFill>
        <p:spPr bwMode="auto">
          <a:xfrm>
            <a:off x="5429256" y="1214422"/>
            <a:ext cx="2868893" cy="45196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500042"/>
            <a:ext cx="6367476" cy="914400"/>
          </a:xfrm>
        </p:spPr>
        <p:txBody>
          <a:bodyPr>
            <a:noAutofit/>
          </a:bodyPr>
          <a:lstStyle/>
          <a:p>
            <a:pPr algn="ctr"/>
            <a:r>
              <a:rPr lang="ru-RU" sz="3200" dirty="0" smtClean="0">
                <a:solidFill>
                  <a:schemeClr val="bg1">
                    <a:lumMod val="50000"/>
                  </a:schemeClr>
                </a:solidFill>
              </a:rPr>
              <a:t>Ответ на первый вопрос мы нашли легко</a:t>
            </a:r>
            <a:endParaRPr lang="ru-RU" sz="3200" dirty="0">
              <a:solidFill>
                <a:schemeClr val="bg1">
                  <a:lumMod val="50000"/>
                </a:schemeClr>
              </a:solidFill>
            </a:endParaRPr>
          </a:p>
        </p:txBody>
      </p:sp>
      <p:sp>
        <p:nvSpPr>
          <p:cNvPr id="3" name="Текст 2"/>
          <p:cNvSpPr>
            <a:spLocks noGrp="1"/>
          </p:cNvSpPr>
          <p:nvPr>
            <p:ph type="body" idx="2"/>
          </p:nvPr>
        </p:nvSpPr>
        <p:spPr>
          <a:xfrm>
            <a:off x="357158" y="1571612"/>
            <a:ext cx="4000528" cy="4206112"/>
          </a:xfrm>
        </p:spPr>
        <p:txBody>
          <a:bodyPr>
            <a:normAutofit/>
          </a:bodyPr>
          <a:lstStyle/>
          <a:p>
            <a:pPr algn="ctr"/>
            <a:r>
              <a:rPr lang="ru-RU" sz="2000" dirty="0" smtClean="0">
                <a:solidFill>
                  <a:schemeClr val="tx2">
                    <a:lumMod val="90000"/>
                    <a:lumOff val="10000"/>
                  </a:schemeClr>
                </a:solidFill>
              </a:rPr>
              <a:t>Стихийное бедствие –это природное явление, носящее чрезвычайный характер и приводящее к нарушению нормальной деятельности населения, гибели людей, разрушению и уничтожению материальных ценностей.</a:t>
            </a:r>
          </a:p>
          <a:p>
            <a:endParaRPr lang="ru-RU" sz="2000" dirty="0">
              <a:solidFill>
                <a:schemeClr val="tx2">
                  <a:lumMod val="90000"/>
                  <a:lumOff val="10000"/>
                </a:schemeClr>
              </a:solidFill>
            </a:endParaRPr>
          </a:p>
        </p:txBody>
      </p:sp>
      <p:pic>
        <p:nvPicPr>
          <p:cNvPr id="2050" name="Picture 2" descr="Картинка 2 из 52053">
            <a:hlinkClick r:id="rId2"/>
          </p:cNvPr>
          <p:cNvPicPr>
            <a:picLocks noChangeAspect="1" noChangeArrowheads="1"/>
          </p:cNvPicPr>
          <p:nvPr/>
        </p:nvPicPr>
        <p:blipFill>
          <a:blip r:embed="rId3"/>
          <a:srcRect/>
          <a:stretch>
            <a:fillRect/>
          </a:stretch>
        </p:blipFill>
        <p:spPr bwMode="auto">
          <a:xfrm>
            <a:off x="4429124" y="1643050"/>
            <a:ext cx="4185347" cy="29289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0" y="1704970"/>
            <a:ext cx="4929222" cy="5153030"/>
          </a:xfrm>
        </p:spPr>
        <p:txBody>
          <a:bodyPr>
            <a:normAutofit/>
          </a:bodyPr>
          <a:lstStyle/>
          <a:p>
            <a:pPr algn="ctr">
              <a:buNone/>
            </a:pPr>
            <a:r>
              <a:rPr lang="ru-RU" sz="2000" dirty="0" smtClean="0">
                <a:solidFill>
                  <a:schemeClr val="tx2">
                    <a:lumMod val="90000"/>
                    <a:lumOff val="10000"/>
                  </a:schemeClr>
                </a:solidFill>
              </a:rPr>
              <a:t>Мы поняли, что стихийное бедствие -это нарушение баланса в природе. Нас сразу заинтересовал вопрос: «А какие стихийные бедствия могут случиться в Новосибирской области?»</a:t>
            </a:r>
            <a:endParaRPr lang="ru-RU" sz="2000" dirty="0">
              <a:solidFill>
                <a:schemeClr val="tx2">
                  <a:lumMod val="90000"/>
                  <a:lumOff val="10000"/>
                </a:schemeClr>
              </a:solidFill>
            </a:endParaRPr>
          </a:p>
        </p:txBody>
      </p:sp>
      <p:pic>
        <p:nvPicPr>
          <p:cNvPr id="16386" name="Picture 2" descr="G:\Детские картинки\Школа\school2158.jpg"/>
          <p:cNvPicPr>
            <a:picLocks noChangeAspect="1" noChangeArrowheads="1"/>
          </p:cNvPicPr>
          <p:nvPr/>
        </p:nvPicPr>
        <p:blipFill>
          <a:blip r:embed="rId2"/>
          <a:srcRect/>
          <a:stretch>
            <a:fillRect/>
          </a:stretch>
        </p:blipFill>
        <p:spPr bwMode="auto">
          <a:xfrm>
            <a:off x="5715007" y="1000108"/>
            <a:ext cx="2538213" cy="45005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Заголовок 1"/>
          <p:cNvSpPr>
            <a:spLocks noGrp="1"/>
          </p:cNvSpPr>
          <p:nvPr>
            <p:ph type="title"/>
          </p:nvPr>
        </p:nvSpPr>
        <p:spPr>
          <a:xfrm>
            <a:off x="428596" y="928670"/>
            <a:ext cx="4500562" cy="642942"/>
          </a:xfrm>
        </p:spPr>
        <p:txBody>
          <a:bodyPr>
            <a:noAutofit/>
          </a:bodyPr>
          <a:lstStyle/>
          <a:p>
            <a:pPr algn="ctr"/>
            <a:r>
              <a:rPr lang="ru-RU" sz="3200" dirty="0" smtClean="0">
                <a:solidFill>
                  <a:schemeClr val="bg1">
                    <a:lumMod val="50000"/>
                  </a:schemeClr>
                </a:solidFill>
              </a:rPr>
              <a:t>Первые размышления</a:t>
            </a:r>
            <a:endParaRPr lang="ru-RU" sz="3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7929618" cy="947758"/>
          </a:xfrm>
        </p:spPr>
        <p:txBody>
          <a:bodyPr>
            <a:noAutofit/>
          </a:bodyPr>
          <a:lstStyle/>
          <a:p>
            <a:pPr algn="ctr"/>
            <a:r>
              <a:rPr lang="ru-RU" sz="3200" dirty="0" smtClean="0">
                <a:solidFill>
                  <a:schemeClr val="bg1">
                    <a:lumMod val="50000"/>
                  </a:schemeClr>
                </a:solidFill>
              </a:rPr>
              <a:t>Надо бы лучше разузнать…</a:t>
            </a:r>
            <a:endParaRPr lang="ru-RU" sz="3200" dirty="0">
              <a:solidFill>
                <a:schemeClr val="bg1">
                  <a:lumMod val="50000"/>
                </a:schemeClr>
              </a:solidFill>
            </a:endParaRPr>
          </a:p>
        </p:txBody>
      </p:sp>
      <p:sp>
        <p:nvSpPr>
          <p:cNvPr id="4" name="Содержимое 3"/>
          <p:cNvSpPr>
            <a:spLocks noGrp="1"/>
          </p:cNvSpPr>
          <p:nvPr>
            <p:ph sz="half" idx="1"/>
          </p:nvPr>
        </p:nvSpPr>
        <p:spPr>
          <a:xfrm>
            <a:off x="214282" y="1857364"/>
            <a:ext cx="4453569" cy="4583000"/>
          </a:xfrm>
        </p:spPr>
        <p:txBody>
          <a:bodyPr>
            <a:normAutofit/>
          </a:bodyPr>
          <a:lstStyle/>
          <a:p>
            <a:pPr algn="ctr">
              <a:buNone/>
            </a:pPr>
            <a:r>
              <a:rPr lang="ru-RU" sz="2000" dirty="0" smtClean="0">
                <a:solidFill>
                  <a:schemeClr val="tx2">
                    <a:lumMod val="90000"/>
                    <a:lumOff val="10000"/>
                  </a:schemeClr>
                </a:solidFill>
              </a:rPr>
              <a:t>В Новосибирской области могут быть стихийные бедствия такие как: ураганы, наводнения, кислотные дожди, пожары, </a:t>
            </a:r>
          </a:p>
          <a:p>
            <a:pPr algn="ctr">
              <a:buNone/>
            </a:pPr>
            <a:r>
              <a:rPr lang="ru-RU" sz="2000" dirty="0" smtClean="0">
                <a:solidFill>
                  <a:schemeClr val="tx2">
                    <a:lumMod val="90000"/>
                    <a:lumOff val="10000"/>
                  </a:schemeClr>
                </a:solidFill>
              </a:rPr>
              <a:t>эрозия почв, землетрясения.</a:t>
            </a:r>
            <a:endParaRPr lang="ru-RU" sz="2000" dirty="0">
              <a:solidFill>
                <a:schemeClr val="tx2">
                  <a:lumMod val="90000"/>
                  <a:lumOff val="10000"/>
                </a:schemeClr>
              </a:solidFill>
            </a:endParaRPr>
          </a:p>
        </p:txBody>
      </p:sp>
      <p:pic>
        <p:nvPicPr>
          <p:cNvPr id="17410" name="Picture 2" descr="Картинка 58 из 52111">
            <a:hlinkClick r:id="rId2"/>
          </p:cNvPr>
          <p:cNvPicPr>
            <a:picLocks noChangeAspect="1" noChangeArrowheads="1"/>
          </p:cNvPicPr>
          <p:nvPr/>
        </p:nvPicPr>
        <p:blipFill>
          <a:blip r:embed="rId3"/>
          <a:srcRect r="6667" b="2273"/>
          <a:stretch>
            <a:fillRect/>
          </a:stretch>
        </p:blipFill>
        <p:spPr bwMode="auto">
          <a:xfrm>
            <a:off x="4572000" y="1785926"/>
            <a:ext cx="4000528" cy="30718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571480"/>
            <a:ext cx="2971800" cy="914400"/>
          </a:xfrm>
        </p:spPr>
        <p:txBody>
          <a:bodyPr>
            <a:normAutofit/>
          </a:bodyPr>
          <a:lstStyle/>
          <a:p>
            <a:r>
              <a:rPr lang="ru-RU" sz="3200" dirty="0" smtClean="0">
                <a:solidFill>
                  <a:schemeClr val="bg1">
                    <a:lumMod val="50000"/>
                  </a:schemeClr>
                </a:solidFill>
              </a:rPr>
              <a:t>Ураган</a:t>
            </a:r>
            <a:endParaRPr lang="ru-RU" sz="3200" dirty="0">
              <a:solidFill>
                <a:schemeClr val="bg1">
                  <a:lumMod val="50000"/>
                </a:schemeClr>
              </a:solidFill>
            </a:endParaRPr>
          </a:p>
        </p:txBody>
      </p:sp>
      <p:sp>
        <p:nvSpPr>
          <p:cNvPr id="4" name="Содержимое 3"/>
          <p:cNvSpPr>
            <a:spLocks noGrp="1"/>
          </p:cNvSpPr>
          <p:nvPr>
            <p:ph sz="half" idx="1"/>
          </p:nvPr>
        </p:nvSpPr>
        <p:spPr>
          <a:xfrm>
            <a:off x="0" y="1571612"/>
            <a:ext cx="4626159" cy="4724402"/>
          </a:xfrm>
        </p:spPr>
        <p:txBody>
          <a:bodyPr>
            <a:normAutofit/>
          </a:bodyPr>
          <a:lstStyle/>
          <a:p>
            <a:pPr algn="ctr">
              <a:buNone/>
            </a:pPr>
            <a:r>
              <a:rPr lang="ru-RU" sz="2000" dirty="0" smtClean="0">
                <a:solidFill>
                  <a:schemeClr val="tx2">
                    <a:lumMod val="90000"/>
                    <a:lumOff val="10000"/>
                  </a:schemeClr>
                </a:solidFill>
              </a:rPr>
              <a:t>Ураган– это бешеный ветер, имеющий скорость больше ста двадцати километров в час, который непрерывно движется по планете в течение девяти – двенадцати суток. Бофорт «измерял» его двенадцатибальной шкалой. </a:t>
            </a:r>
            <a:endParaRPr lang="ru-RU" sz="2000" dirty="0">
              <a:solidFill>
                <a:schemeClr val="tx2">
                  <a:lumMod val="90000"/>
                  <a:lumOff val="10000"/>
                </a:schemeClr>
              </a:solidFill>
            </a:endParaRPr>
          </a:p>
        </p:txBody>
      </p:sp>
      <p:pic>
        <p:nvPicPr>
          <p:cNvPr id="18434" name="Picture 2" descr="Картинка 15 из 7439">
            <a:hlinkClick r:id="rId2"/>
          </p:cNvPr>
          <p:cNvPicPr>
            <a:picLocks noChangeAspect="1" noChangeArrowheads="1"/>
          </p:cNvPicPr>
          <p:nvPr/>
        </p:nvPicPr>
        <p:blipFill>
          <a:blip r:embed="rId3"/>
          <a:srcRect/>
          <a:stretch>
            <a:fillRect/>
          </a:stretch>
        </p:blipFill>
        <p:spPr bwMode="auto">
          <a:xfrm>
            <a:off x="4786314" y="1571612"/>
            <a:ext cx="3800475" cy="2847976"/>
          </a:xfrm>
          <a:prstGeom prst="rect">
            <a:avLst/>
          </a:prstGeom>
          <a:noFill/>
        </p:spPr>
      </p:pic>
      <p:sp>
        <p:nvSpPr>
          <p:cNvPr id="6" name="Заголовок 1"/>
          <p:cNvSpPr txBox="1">
            <a:spLocks/>
          </p:cNvSpPr>
          <p:nvPr/>
        </p:nvSpPr>
        <p:spPr>
          <a:xfrm>
            <a:off x="5357818" y="4500570"/>
            <a:ext cx="2971800" cy="9144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smtClean="0">
                <a:ln>
                  <a:noFill/>
                </a:ln>
                <a:solidFill>
                  <a:schemeClr val="bg1">
                    <a:lumMod val="50000"/>
                  </a:schemeClr>
                </a:solidFill>
                <a:effectLst>
                  <a:outerShdw blurRad="53975" dist="22860" dir="5400000" algn="tl" rotWithShape="0">
                    <a:srgbClr val="000000">
                      <a:alpha val="55000"/>
                    </a:srgbClr>
                  </a:outerShdw>
                </a:effectLst>
                <a:uLnTx/>
                <a:uFillTx/>
                <a:ea typeface="+mj-ea"/>
                <a:cs typeface="+mj-cs"/>
              </a:rPr>
              <a:t>Последствия</a:t>
            </a:r>
            <a:r>
              <a:rPr kumimoji="0" lang="ru-RU" sz="1600" b="1" i="0" u="none" strike="noStrike" kern="1200" cap="none" spc="0" normalizeH="0" noProof="0" dirty="0" smtClean="0">
                <a:ln>
                  <a:noFill/>
                </a:ln>
                <a:solidFill>
                  <a:schemeClr val="bg1">
                    <a:lumMod val="50000"/>
                  </a:schemeClr>
                </a:solidFill>
                <a:effectLst>
                  <a:outerShdw blurRad="53975" dist="22860" dir="5400000" algn="tl" rotWithShape="0">
                    <a:srgbClr val="000000">
                      <a:alpha val="55000"/>
                    </a:srgbClr>
                  </a:outerShdw>
                </a:effectLst>
                <a:uLnTx/>
                <a:uFillTx/>
                <a:ea typeface="+mj-ea"/>
                <a:cs typeface="+mj-cs"/>
              </a:rPr>
              <a:t> после урагана в Новосибирске</a:t>
            </a:r>
            <a:endParaRPr kumimoji="0" lang="ru-RU" sz="1600" b="1" i="0" u="none" strike="noStrike" kern="1200" cap="none" spc="0" normalizeH="0" baseline="0" noProof="0" dirty="0">
              <a:ln>
                <a:noFill/>
              </a:ln>
              <a:solidFill>
                <a:schemeClr val="bg1">
                  <a:lumMod val="50000"/>
                </a:schemeClr>
              </a:solidFill>
              <a:effectLst>
                <a:outerShdw blurRad="53975" dist="22860" dir="5400000" algn="tl" rotWithShape="0">
                  <a:srgbClr val="000000">
                    <a:alpha val="55000"/>
                  </a:srgbClr>
                </a:outerShdw>
              </a:effectLst>
              <a:uLnTx/>
              <a:uFillTx/>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1357290" y="642918"/>
            <a:ext cx="3931920" cy="792162"/>
          </a:xfrm>
        </p:spPr>
        <p:txBody>
          <a:bodyPr/>
          <a:lstStyle/>
          <a:p>
            <a:r>
              <a:rPr lang="ru-RU" dirty="0" smtClean="0">
                <a:solidFill>
                  <a:schemeClr val="bg1">
                    <a:lumMod val="50000"/>
                  </a:schemeClr>
                </a:solidFill>
              </a:rPr>
              <a:t>Наводнение</a:t>
            </a:r>
            <a:endParaRPr lang="ru-RU" dirty="0">
              <a:solidFill>
                <a:schemeClr val="bg1">
                  <a:lumMod val="50000"/>
                </a:schemeClr>
              </a:solidFill>
            </a:endParaRPr>
          </a:p>
        </p:txBody>
      </p:sp>
      <p:sp>
        <p:nvSpPr>
          <p:cNvPr id="4" name="Содержимое 3"/>
          <p:cNvSpPr>
            <a:spLocks noGrp="1"/>
          </p:cNvSpPr>
          <p:nvPr>
            <p:ph sz="quarter" idx="2"/>
          </p:nvPr>
        </p:nvSpPr>
        <p:spPr/>
        <p:txBody>
          <a:bodyPr>
            <a:normAutofit/>
          </a:bodyPr>
          <a:lstStyle/>
          <a:p>
            <a:pPr algn="ctr">
              <a:buNone/>
            </a:pPr>
            <a:r>
              <a:rPr lang="ru-RU" sz="1800" dirty="0" smtClean="0">
                <a:solidFill>
                  <a:schemeClr val="tx2">
                    <a:lumMod val="90000"/>
                    <a:lumOff val="10000"/>
                  </a:schemeClr>
                </a:solidFill>
              </a:rPr>
              <a:t>Наводнение— затопление местности в результате подъёма уровня воды в реках, озерах, морях из-за дождей, бурного таяния снегов, ветрового нагона воды на побережье и других причин, которое наносит урон здоровью людей и даже приводит к их гибели</a:t>
            </a:r>
            <a:endParaRPr lang="ru-RU" sz="1800" dirty="0">
              <a:solidFill>
                <a:schemeClr val="tx2">
                  <a:lumMod val="90000"/>
                  <a:lumOff val="10000"/>
                </a:schemeClr>
              </a:solidFill>
            </a:endParaRPr>
          </a:p>
        </p:txBody>
      </p:sp>
      <p:sp>
        <p:nvSpPr>
          <p:cNvPr id="10" name="Содержимое 9"/>
          <p:cNvSpPr>
            <a:spLocks noGrp="1"/>
          </p:cNvSpPr>
          <p:nvPr>
            <p:ph sz="quarter" idx="4"/>
          </p:nvPr>
        </p:nvSpPr>
        <p:spPr>
          <a:xfrm>
            <a:off x="5000628" y="4786322"/>
            <a:ext cx="3571900" cy="1580198"/>
          </a:xfrm>
        </p:spPr>
        <p:txBody>
          <a:bodyPr>
            <a:normAutofit/>
          </a:bodyPr>
          <a:lstStyle/>
          <a:p>
            <a:pPr algn="ctr">
              <a:buNone/>
            </a:pPr>
            <a:r>
              <a:rPr lang="ru-RU" sz="1800" b="1" dirty="0" smtClean="0">
                <a:solidFill>
                  <a:schemeClr val="bg1">
                    <a:lumMod val="50000"/>
                  </a:schemeClr>
                </a:solidFill>
              </a:rPr>
              <a:t>Наводнение в Новосибирске 2004 год</a:t>
            </a:r>
            <a:endParaRPr lang="ru-RU" sz="1800" b="1" dirty="0">
              <a:solidFill>
                <a:schemeClr val="bg1">
                  <a:lumMod val="50000"/>
                </a:schemeClr>
              </a:solidFill>
            </a:endParaRPr>
          </a:p>
        </p:txBody>
      </p:sp>
      <p:pic>
        <p:nvPicPr>
          <p:cNvPr id="2" name="Picture 2"/>
          <p:cNvPicPr>
            <a:picLocks noChangeAspect="1" noChangeArrowheads="1"/>
          </p:cNvPicPr>
          <p:nvPr/>
        </p:nvPicPr>
        <p:blipFill>
          <a:blip r:embed="rId2"/>
          <a:srcRect/>
          <a:stretch>
            <a:fillRect/>
          </a:stretch>
        </p:blipFill>
        <p:spPr bwMode="auto">
          <a:xfrm>
            <a:off x="5072066" y="2000240"/>
            <a:ext cx="3500462" cy="2625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714356"/>
            <a:ext cx="3286148" cy="914400"/>
          </a:xfrm>
        </p:spPr>
        <p:txBody>
          <a:bodyPr/>
          <a:lstStyle/>
          <a:p>
            <a:r>
              <a:rPr lang="ru-RU" dirty="0" smtClean="0">
                <a:solidFill>
                  <a:schemeClr val="bg1">
                    <a:lumMod val="50000"/>
                  </a:schemeClr>
                </a:solidFill>
              </a:rPr>
              <a:t>Кислотные дожди</a:t>
            </a:r>
            <a:endParaRPr lang="ru-RU" dirty="0">
              <a:solidFill>
                <a:schemeClr val="bg1">
                  <a:lumMod val="50000"/>
                </a:schemeClr>
              </a:solidFill>
            </a:endParaRPr>
          </a:p>
        </p:txBody>
      </p:sp>
      <p:sp>
        <p:nvSpPr>
          <p:cNvPr id="4" name="Содержимое 3"/>
          <p:cNvSpPr>
            <a:spLocks noGrp="1"/>
          </p:cNvSpPr>
          <p:nvPr>
            <p:ph sz="half" idx="1"/>
          </p:nvPr>
        </p:nvSpPr>
        <p:spPr>
          <a:xfrm>
            <a:off x="428596" y="1500174"/>
            <a:ext cx="4244555" cy="4297248"/>
          </a:xfrm>
        </p:spPr>
        <p:txBody>
          <a:bodyPr>
            <a:normAutofit/>
          </a:bodyPr>
          <a:lstStyle/>
          <a:p>
            <a:pPr algn="ctr">
              <a:buNone/>
            </a:pPr>
            <a:r>
              <a:rPr lang="ru-RU" sz="1800" dirty="0" smtClean="0">
                <a:solidFill>
                  <a:schemeClr val="tx2">
                    <a:lumMod val="90000"/>
                    <a:lumOff val="10000"/>
                  </a:schemeClr>
                </a:solidFill>
              </a:rPr>
              <a:t>Кислотные дожди - все виды метеорологических осадков — дождь, снег, град, туман, дождь со снегом, при котором наблюдается понижение </a:t>
            </a:r>
            <a:r>
              <a:rPr lang="ru-RU" sz="1800" dirty="0" err="1" smtClean="0">
                <a:solidFill>
                  <a:schemeClr val="tx2">
                    <a:lumMod val="90000"/>
                    <a:lumOff val="10000"/>
                  </a:schemeClr>
                </a:solidFill>
              </a:rPr>
              <a:t>pH</a:t>
            </a:r>
            <a:r>
              <a:rPr lang="ru-RU" sz="1800" dirty="0" smtClean="0">
                <a:solidFill>
                  <a:schemeClr val="tx2">
                    <a:lumMod val="90000"/>
                    <a:lumOff val="10000"/>
                  </a:schemeClr>
                </a:solidFill>
              </a:rPr>
              <a:t> дождевых осадков из-за загрязнений воздуха кислотными оксидами (обычно — оксидами серы, оксидами азота).</a:t>
            </a:r>
            <a:endParaRPr lang="ru-RU" sz="1800" dirty="0">
              <a:solidFill>
                <a:schemeClr val="tx2">
                  <a:lumMod val="90000"/>
                  <a:lumOff val="10000"/>
                </a:schemeClr>
              </a:solidFill>
            </a:endParaRPr>
          </a:p>
        </p:txBody>
      </p:sp>
      <p:pic>
        <p:nvPicPr>
          <p:cNvPr id="2050" name="Picture 2"/>
          <p:cNvPicPr>
            <a:picLocks noChangeAspect="1" noChangeArrowheads="1"/>
          </p:cNvPicPr>
          <p:nvPr/>
        </p:nvPicPr>
        <p:blipFill>
          <a:blip r:embed="rId2"/>
          <a:srcRect/>
          <a:stretch>
            <a:fillRect/>
          </a:stretch>
        </p:blipFill>
        <p:spPr bwMode="auto">
          <a:xfrm>
            <a:off x="5000628" y="1500174"/>
            <a:ext cx="3214710" cy="2411033"/>
          </a:xfrm>
          <a:prstGeom prst="rect">
            <a:avLst/>
          </a:prstGeom>
          <a:noFill/>
          <a:ln w="9525">
            <a:noFill/>
            <a:miter lim="800000"/>
            <a:headEnd/>
            <a:tailEnd/>
          </a:ln>
          <a:effectLst/>
        </p:spPr>
      </p:pic>
      <p:sp>
        <p:nvSpPr>
          <p:cNvPr id="7" name="Содержимое 3"/>
          <p:cNvSpPr txBox="1">
            <a:spLocks/>
          </p:cNvSpPr>
          <p:nvPr/>
        </p:nvSpPr>
        <p:spPr>
          <a:xfrm>
            <a:off x="3929026" y="4000504"/>
            <a:ext cx="5214974" cy="1000132"/>
          </a:xfrm>
          <a:prstGeom prst="rect">
            <a:avLst/>
          </a:prstGeom>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ru-RU" sz="1800" b="1" i="0" u="none" strike="noStrike" kern="1200" cap="none" spc="0" normalizeH="0" baseline="0" noProof="0" dirty="0" smtClean="0">
                <a:ln>
                  <a:noFill/>
                </a:ln>
                <a:solidFill>
                  <a:schemeClr val="bg1">
                    <a:lumMod val="50000"/>
                  </a:schemeClr>
                </a:solidFill>
                <a:effectLst/>
                <a:uLnTx/>
                <a:uFillTx/>
                <a:latin typeface="+mn-lt"/>
                <a:ea typeface="+mn-ea"/>
                <a:cs typeface="+mn-cs"/>
              </a:rPr>
              <a:t>Последствия</a:t>
            </a:r>
            <a:r>
              <a:rPr kumimoji="0" lang="ru-RU" sz="1800" b="1" i="0" u="none" strike="noStrike" kern="1200" cap="none" spc="0" normalizeH="0" noProof="0" dirty="0" smtClean="0">
                <a:ln>
                  <a:noFill/>
                </a:ln>
                <a:solidFill>
                  <a:schemeClr val="bg1">
                    <a:lumMod val="50000"/>
                  </a:schemeClr>
                </a:solidFill>
                <a:effectLst/>
                <a:uLnTx/>
                <a:uFillTx/>
                <a:latin typeface="+mn-lt"/>
                <a:ea typeface="+mn-ea"/>
                <a:cs typeface="+mn-cs"/>
              </a:rPr>
              <a:t> после кислотных дождей</a:t>
            </a:r>
            <a:endParaRPr kumimoji="0" lang="ru-RU" sz="1800" b="1"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367</TotalTime>
  <Words>721</Words>
  <PresentationFormat>Экран (4:3)</PresentationFormat>
  <Paragraphs>78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Аспект</vt:lpstr>
      <vt:lpstr>Стихийные бедствия</vt:lpstr>
      <vt:lpstr>План</vt:lpstr>
      <vt:lpstr>Всё начиналось с…</vt:lpstr>
      <vt:lpstr>Ответ на первый вопрос мы нашли легко</vt:lpstr>
      <vt:lpstr>Первые размышления</vt:lpstr>
      <vt:lpstr>Надо бы лучше разузнать…</vt:lpstr>
      <vt:lpstr>Ураган</vt:lpstr>
      <vt:lpstr>Слайд 8</vt:lpstr>
      <vt:lpstr>Кислотные дожди</vt:lpstr>
      <vt:lpstr>Пожары</vt:lpstr>
      <vt:lpstr>Эрозия почв</vt:lpstr>
      <vt:lpstr>Землетрясения</vt:lpstr>
      <vt:lpstr>Всё понятно…</vt:lpstr>
      <vt:lpstr>Спасаемся от урагана!!!</vt:lpstr>
      <vt:lpstr>Спасаемся от наводнения!!!</vt:lpstr>
      <vt:lpstr>Спасаемся от кислотных дождей!!!</vt:lpstr>
      <vt:lpstr>Спасаемся от пожара!!! Главное держать себя в руках и не паниковать!</vt:lpstr>
      <vt:lpstr>Эрозия почв… спасаем Землю!!!</vt:lpstr>
      <vt:lpstr> Спасаемся от землетрясений!!!</vt:lpstr>
      <vt:lpstr>А знают ли другие…</vt:lpstr>
      <vt:lpstr>Слайд 21</vt:lpstr>
      <vt:lpstr>Слайд 22</vt:lpstr>
      <vt:lpstr>Результаты опросов </vt:lpstr>
      <vt:lpstr>Визитки для пенсионеров и для детей</vt:lpstr>
      <vt:lpstr>Знаки</vt:lpstr>
      <vt:lpstr> Карта места в котором возможны наводнения</vt:lpstr>
      <vt:lpstr>Мы показали  нашу презентацию школе</vt:lpstr>
      <vt:lpstr>Пока мы делали эту презентацию мы научились многому, многое узнали. Мы вложили в неё много труда. Надеемся Вам понравилась наша презентация и Вы чему то научились.</vt:lpstr>
      <vt:lpstr>Спасибо за просмотр!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Стихийные бедствия</dc:title>
  <dc:creator>цивилист</dc:creator>
  <cp:lastModifiedBy>user7</cp:lastModifiedBy>
  <cp:revision>44</cp:revision>
  <dcterms:created xsi:type="dcterms:W3CDTF">2012-04-19T16:13:59Z</dcterms:created>
  <dcterms:modified xsi:type="dcterms:W3CDTF">2012-05-29T07:58:34Z</dcterms:modified>
</cp:coreProperties>
</file>